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41"/>
  </p:notesMasterIdLst>
  <p:sldIdLst>
    <p:sldId id="256" r:id="rId3"/>
    <p:sldId id="257" r:id="rId4"/>
    <p:sldId id="258" r:id="rId5"/>
    <p:sldId id="259" r:id="rId6"/>
    <p:sldId id="260" r:id="rId7"/>
    <p:sldId id="261" r:id="rId8"/>
    <p:sldId id="262" r:id="rId9"/>
    <p:sldId id="263" r:id="rId10"/>
    <p:sldId id="264" r:id="rId11"/>
    <p:sldId id="266" r:id="rId12"/>
    <p:sldId id="292" r:id="rId13"/>
    <p:sldId id="268" r:id="rId14"/>
    <p:sldId id="296" r:id="rId15"/>
    <p:sldId id="269" r:id="rId16"/>
    <p:sldId id="270" r:id="rId17"/>
    <p:sldId id="297" r:id="rId18"/>
    <p:sldId id="294" r:id="rId19"/>
    <p:sldId id="300" r:id="rId20"/>
    <p:sldId id="298" r:id="rId21"/>
    <p:sldId id="274" r:id="rId22"/>
    <p:sldId id="303" r:id="rId23"/>
    <p:sldId id="276" r:id="rId24"/>
    <p:sldId id="275" r:id="rId25"/>
    <p:sldId id="280" r:id="rId26"/>
    <p:sldId id="305" r:id="rId27"/>
    <p:sldId id="308" r:id="rId28"/>
    <p:sldId id="281" r:id="rId29"/>
    <p:sldId id="307" r:id="rId30"/>
    <p:sldId id="306" r:id="rId31"/>
    <p:sldId id="304" r:id="rId32"/>
    <p:sldId id="282" r:id="rId33"/>
    <p:sldId id="283" r:id="rId34"/>
    <p:sldId id="312" r:id="rId35"/>
    <p:sldId id="313" r:id="rId36"/>
    <p:sldId id="286" r:id="rId37"/>
    <p:sldId id="287" r:id="rId38"/>
    <p:sldId id="288" r:id="rId39"/>
    <p:sldId id="289" r:id="rId40"/>
  </p:sldIdLst>
  <p:sldSz cx="12192000" cy="6858000"/>
  <p:notesSz cx="6858000" cy="9144000"/>
  <p:embeddedFontLst>
    <p:embeddedFont>
      <p:font typeface="Calibri" panose="020F0502020204030204" pitchFamily="34" charset="0"/>
      <p:regular r:id="rId42"/>
      <p:bold r:id="rId43"/>
      <p:italic r:id="rId44"/>
      <p:boldItalic r:id="rId45"/>
    </p:embeddedFont>
    <p:embeddedFont>
      <p:font typeface="Montserrat Light" panose="020B0604020202020204" charset="0"/>
      <p:regular r:id="rId46"/>
      <p:bold r:id="rId47"/>
      <p:italic r:id="rId48"/>
      <p:boldItalic r:id="rId49"/>
    </p:embeddedFont>
    <p:embeddedFont>
      <p:font typeface="Roboto Mono" panose="020B0604020202020204" charset="0"/>
      <p:regular r:id="rId50"/>
      <p:bold r:id="rId51"/>
      <p:italic r:id="rId52"/>
      <p:boldItalic r:id="rId53"/>
    </p:embeddedFont>
    <p:embeddedFont>
      <p:font typeface="Roboto Mono Light" panose="020B0604020202020204" charset="0"/>
      <p:regular r:id="rId54"/>
      <p:bold r:id="rId55"/>
      <p:italic r:id="rId56"/>
      <p:boldItalic r:id="rId57"/>
    </p:embeddedFont>
    <p:embeddedFont>
      <p:font typeface="Roboto Mono Medium" panose="020B0604020202020204" charset="0"/>
      <p:regular r:id="rId58"/>
      <p:bold r:id="rId59"/>
      <p:italic r:id="rId60"/>
      <p:boldItalic r:id="rId61"/>
    </p:embeddedFont>
    <p:embeddedFont>
      <p:font typeface="Sora" panose="020B0604020202020204" charset="0"/>
      <p:regular r:id="rId62"/>
      <p:bold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4" roundtripDataSignature="AMtx7mjxhOICIoDviFNG13H5ziLP7lzJp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font" Target="fonts/font22.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8.fntdata"/><Relationship Id="rId57" Type="http://schemas.openxmlformats.org/officeDocument/2006/relationships/font" Target="fonts/font16.fntdata"/><Relationship Id="rId61" Type="http://schemas.openxmlformats.org/officeDocument/2006/relationships/font" Target="fonts/font20.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customschemas.google.com/relationships/presentationmetadata" Target="metadata"/><Relationship Id="rId8" Type="http://schemas.openxmlformats.org/officeDocument/2006/relationships/slide" Target="slides/slide6.xml"/><Relationship Id="rId51" Type="http://schemas.openxmlformats.org/officeDocument/2006/relationships/font" Target="fonts/font1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s>
</file>

<file path=ppt/charts/_rels/chart1.xml.rels><?xml version="1.0" encoding="UTF-8" standalone="yes"?>
<Relationships xmlns="http://schemas.openxmlformats.org/package/2006/relationships"><Relationship Id="rId3" Type="http://schemas.openxmlformats.org/officeDocument/2006/relationships/oleObject" Target="file:///F:\pacmann\probability\insurance%20tugas.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F:\pacmann\probability\insurance%20tugas.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F:\pacmann\probability\insurance%20tugas.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F:\pacmann\probability\insurance%20tugas.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F:\pacmann\probability\insurance%20tugas.csv"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F:\pacmann\probability\insurance%20tugas.csv"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F:\pacmann\probability\insurance%20tugas.csv"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F:\pacmann\probability\insurance%20tugas.csv"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v>proportion smokers and non-smokers</c:v>
          </c:tx>
          <c:dPt>
            <c:idx val="0"/>
            <c:bubble3D val="0"/>
            <c:spPr>
              <a:solidFill>
                <a:schemeClr val="accent1">
                  <a:shade val="76000"/>
                </a:schemeClr>
              </a:solidFill>
              <a:ln w="19050">
                <a:solidFill>
                  <a:schemeClr val="lt1"/>
                </a:solidFill>
              </a:ln>
              <a:effectLst/>
            </c:spPr>
            <c:extLst>
              <c:ext xmlns:c16="http://schemas.microsoft.com/office/drawing/2014/chart" uri="{C3380CC4-5D6E-409C-BE32-E72D297353CC}">
                <c16:uniqueId val="{00000001-9278-4D36-A1D4-67B905527738}"/>
              </c:ext>
            </c:extLst>
          </c:dPt>
          <c:dPt>
            <c:idx val="1"/>
            <c:bubble3D val="0"/>
            <c:spPr>
              <a:solidFill>
                <a:schemeClr val="accent1">
                  <a:tint val="77000"/>
                </a:schemeClr>
              </a:solidFill>
              <a:ln w="19050">
                <a:solidFill>
                  <a:schemeClr val="lt1"/>
                </a:solidFill>
              </a:ln>
              <a:effectLst/>
            </c:spPr>
            <c:extLst>
              <c:ext xmlns:c16="http://schemas.microsoft.com/office/drawing/2014/chart" uri="{C3380CC4-5D6E-409C-BE32-E72D297353CC}">
                <c16:uniqueId val="{00000003-9278-4D36-A1D4-67B905527738}"/>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'insurance tugas'!$I$9:$I$10</c:f>
              <c:strCache>
                <c:ptCount val="2"/>
                <c:pt idx="0">
                  <c:v>smokers</c:v>
                </c:pt>
                <c:pt idx="1">
                  <c:v>non-smokers</c:v>
                </c:pt>
              </c:strCache>
            </c:strRef>
          </c:cat>
          <c:val>
            <c:numRef>
              <c:f>'insurance tugas'!$H$9:$H$10</c:f>
              <c:numCache>
                <c:formatCode>General</c:formatCode>
                <c:ptCount val="2"/>
                <c:pt idx="0">
                  <c:v>0.20478325859491778</c:v>
                </c:pt>
                <c:pt idx="1">
                  <c:v>0.79521674140508225</c:v>
                </c:pt>
              </c:numCache>
            </c:numRef>
          </c:val>
          <c:extLst>
            <c:ext xmlns:c16="http://schemas.microsoft.com/office/drawing/2014/chart" uri="{C3380CC4-5D6E-409C-BE32-E72D297353CC}">
              <c16:uniqueId val="{00000004-9278-4D36-A1D4-67B905527738}"/>
            </c:ext>
          </c:extLst>
        </c:ser>
        <c:dLbls>
          <c:showLegendKey val="0"/>
          <c:showVal val="0"/>
          <c:showCatName val="1"/>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US"/>
              <a:t>proportion charges in each region</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0"/>
          <c:order val="0"/>
          <c:tx>
            <c:v>proportion of region</c:v>
          </c:tx>
          <c:dPt>
            <c:idx val="0"/>
            <c:bubble3D val="0"/>
            <c:spPr>
              <a:gradFill rotWithShape="1">
                <a:gsLst>
                  <a:gs pos="0">
                    <a:schemeClr val="accent1">
                      <a:shade val="58000"/>
                      <a:tint val="50000"/>
                      <a:satMod val="300000"/>
                    </a:schemeClr>
                  </a:gs>
                  <a:gs pos="35000">
                    <a:schemeClr val="accent1">
                      <a:shade val="58000"/>
                      <a:tint val="37000"/>
                      <a:satMod val="300000"/>
                    </a:schemeClr>
                  </a:gs>
                  <a:gs pos="100000">
                    <a:schemeClr val="accent1">
                      <a:shade val="58000"/>
                      <a:tint val="15000"/>
                      <a:satMod val="350000"/>
                    </a:schemeClr>
                  </a:gs>
                </a:gsLst>
                <a:lin ang="16200000" scaled="1"/>
              </a:gradFill>
              <a:ln w="9525" cap="flat" cmpd="sng" algn="ctr">
                <a:solidFill>
                  <a:schemeClr val="accent1">
                    <a:shade val="58000"/>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1-D066-45CC-88F1-E431491ED8F8}"/>
              </c:ext>
            </c:extLst>
          </c:dPt>
          <c:dPt>
            <c:idx val="1"/>
            <c:bubble3D val="0"/>
            <c:spPr>
              <a:gradFill rotWithShape="1">
                <a:gsLst>
                  <a:gs pos="0">
                    <a:schemeClr val="accent1">
                      <a:shade val="86000"/>
                      <a:tint val="50000"/>
                      <a:satMod val="300000"/>
                    </a:schemeClr>
                  </a:gs>
                  <a:gs pos="35000">
                    <a:schemeClr val="accent1">
                      <a:shade val="86000"/>
                      <a:tint val="37000"/>
                      <a:satMod val="300000"/>
                    </a:schemeClr>
                  </a:gs>
                  <a:gs pos="100000">
                    <a:schemeClr val="accent1">
                      <a:shade val="86000"/>
                      <a:tint val="15000"/>
                      <a:satMod val="350000"/>
                    </a:schemeClr>
                  </a:gs>
                </a:gsLst>
                <a:lin ang="16200000" scaled="1"/>
              </a:gradFill>
              <a:ln w="9525" cap="flat" cmpd="sng" algn="ctr">
                <a:solidFill>
                  <a:schemeClr val="accent1">
                    <a:shade val="86000"/>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3-D066-45CC-88F1-E431491ED8F8}"/>
              </c:ext>
            </c:extLst>
          </c:dPt>
          <c:dPt>
            <c:idx val="2"/>
            <c:bubble3D val="0"/>
            <c:spPr>
              <a:gradFill rotWithShape="1">
                <a:gsLst>
                  <a:gs pos="0">
                    <a:schemeClr val="accent1">
                      <a:tint val="86000"/>
                      <a:tint val="50000"/>
                      <a:satMod val="300000"/>
                    </a:schemeClr>
                  </a:gs>
                  <a:gs pos="35000">
                    <a:schemeClr val="accent1">
                      <a:tint val="86000"/>
                      <a:tint val="37000"/>
                      <a:satMod val="300000"/>
                    </a:schemeClr>
                  </a:gs>
                  <a:gs pos="100000">
                    <a:schemeClr val="accent1">
                      <a:tint val="86000"/>
                      <a:tint val="15000"/>
                      <a:satMod val="350000"/>
                    </a:schemeClr>
                  </a:gs>
                </a:gsLst>
                <a:lin ang="16200000" scaled="1"/>
              </a:gradFill>
              <a:ln w="9525" cap="flat" cmpd="sng" algn="ctr">
                <a:solidFill>
                  <a:schemeClr val="accent1">
                    <a:tint val="86000"/>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5-D066-45CC-88F1-E431491ED8F8}"/>
              </c:ext>
            </c:extLst>
          </c:dPt>
          <c:dPt>
            <c:idx val="3"/>
            <c:bubble3D val="0"/>
            <c:spPr>
              <a:gradFill rotWithShape="1">
                <a:gsLst>
                  <a:gs pos="0">
                    <a:schemeClr val="accent1">
                      <a:tint val="58000"/>
                      <a:tint val="50000"/>
                      <a:satMod val="300000"/>
                    </a:schemeClr>
                  </a:gs>
                  <a:gs pos="35000">
                    <a:schemeClr val="accent1">
                      <a:tint val="58000"/>
                      <a:tint val="37000"/>
                      <a:satMod val="300000"/>
                    </a:schemeClr>
                  </a:gs>
                  <a:gs pos="100000">
                    <a:schemeClr val="accent1">
                      <a:tint val="58000"/>
                      <a:tint val="15000"/>
                      <a:satMod val="350000"/>
                    </a:schemeClr>
                  </a:gs>
                </a:gsLst>
                <a:lin ang="16200000" scaled="1"/>
              </a:gradFill>
              <a:ln w="9525" cap="flat" cmpd="sng" algn="ctr">
                <a:solidFill>
                  <a:schemeClr val="accent1">
                    <a:tint val="58000"/>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7-D066-45CC-88F1-E431491ED8F8}"/>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'insurance tugas'!$E$18:$E$21</c:f>
              <c:strCache>
                <c:ptCount val="4"/>
                <c:pt idx="0">
                  <c:v>sum charges northeast</c:v>
                </c:pt>
                <c:pt idx="1">
                  <c:v>sum charges northwest</c:v>
                </c:pt>
                <c:pt idx="2">
                  <c:v>sum charges southeast</c:v>
                </c:pt>
                <c:pt idx="3">
                  <c:v>sum charges southwest</c:v>
                </c:pt>
              </c:strCache>
            </c:strRef>
          </c:cat>
          <c:val>
            <c:numRef>
              <c:f>'insurance tugas'!$E$23:$E$26</c:f>
              <c:numCache>
                <c:formatCode>General</c:formatCode>
                <c:ptCount val="4"/>
                <c:pt idx="0">
                  <c:v>0.24463344201520679</c:v>
                </c:pt>
                <c:pt idx="1">
                  <c:v>0.22728946690116528</c:v>
                </c:pt>
                <c:pt idx="2">
                  <c:v>0.3020805716479818</c:v>
                </c:pt>
                <c:pt idx="3">
                  <c:v>0.22599651943564622</c:v>
                </c:pt>
              </c:numCache>
            </c:numRef>
          </c:val>
          <c:extLst>
            <c:ext xmlns:c16="http://schemas.microsoft.com/office/drawing/2014/chart" uri="{C3380CC4-5D6E-409C-BE32-E72D297353CC}">
              <c16:uniqueId val="{00000008-D066-45CC-88F1-E431491ED8F8}"/>
            </c:ext>
          </c:extLst>
        </c:ser>
        <c:dLbls>
          <c:showLegendKey val="0"/>
          <c:showVal val="0"/>
          <c:showCatName val="1"/>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US"/>
              <a:t>proportion charges in each region</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dLbls>
          <c:showLegendKey val="0"/>
          <c:showVal val="0"/>
          <c:showCatName val="1"/>
          <c:showSerName val="0"/>
          <c:showPercent val="1"/>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spPr>
        <a:noFill/>
        <a:ln>
          <a:noFill/>
        </a:ln>
        <a:effectLst/>
      </c:spPr>
      <c:txPr>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0"/>
          <c:order val="0"/>
          <c:tx>
            <c:v>proportion of region</c:v>
          </c:tx>
          <c:dPt>
            <c:idx val="0"/>
            <c:bubble3D val="0"/>
            <c:spPr>
              <a:gradFill rotWithShape="1">
                <a:gsLst>
                  <a:gs pos="0">
                    <a:schemeClr val="accent1">
                      <a:shade val="58000"/>
                      <a:lumMod val="110000"/>
                      <a:satMod val="105000"/>
                      <a:tint val="67000"/>
                    </a:schemeClr>
                  </a:gs>
                  <a:gs pos="50000">
                    <a:schemeClr val="accent1">
                      <a:shade val="58000"/>
                      <a:lumMod val="105000"/>
                      <a:satMod val="103000"/>
                      <a:tint val="73000"/>
                    </a:schemeClr>
                  </a:gs>
                  <a:gs pos="100000">
                    <a:schemeClr val="accent1">
                      <a:shade val="58000"/>
                      <a:lumMod val="105000"/>
                      <a:satMod val="109000"/>
                      <a:tint val="81000"/>
                    </a:schemeClr>
                  </a:gs>
                </a:gsLst>
                <a:lin ang="5400000" scaled="0"/>
              </a:gradFill>
              <a:ln w="9525" cap="flat" cmpd="sng" algn="ctr">
                <a:solidFill>
                  <a:schemeClr val="accent1">
                    <a:shade val="58000"/>
                    <a:shade val="95000"/>
                  </a:schemeClr>
                </a:solidFill>
                <a:round/>
              </a:ln>
              <a:effectLst/>
            </c:spPr>
            <c:extLst>
              <c:ext xmlns:c16="http://schemas.microsoft.com/office/drawing/2014/chart" uri="{C3380CC4-5D6E-409C-BE32-E72D297353CC}">
                <c16:uniqueId val="{00000001-FDAC-437A-8FC4-C0ECD72B23D6}"/>
              </c:ext>
            </c:extLst>
          </c:dPt>
          <c:dPt>
            <c:idx val="1"/>
            <c:bubble3D val="0"/>
            <c:spPr>
              <a:gradFill rotWithShape="1">
                <a:gsLst>
                  <a:gs pos="0">
                    <a:schemeClr val="accent1">
                      <a:shade val="86000"/>
                      <a:lumMod val="110000"/>
                      <a:satMod val="105000"/>
                      <a:tint val="67000"/>
                    </a:schemeClr>
                  </a:gs>
                  <a:gs pos="50000">
                    <a:schemeClr val="accent1">
                      <a:shade val="86000"/>
                      <a:lumMod val="105000"/>
                      <a:satMod val="103000"/>
                      <a:tint val="73000"/>
                    </a:schemeClr>
                  </a:gs>
                  <a:gs pos="100000">
                    <a:schemeClr val="accent1">
                      <a:shade val="86000"/>
                      <a:lumMod val="105000"/>
                      <a:satMod val="109000"/>
                      <a:tint val="81000"/>
                    </a:schemeClr>
                  </a:gs>
                </a:gsLst>
                <a:lin ang="5400000" scaled="0"/>
              </a:gradFill>
              <a:ln w="9525" cap="flat" cmpd="sng" algn="ctr">
                <a:solidFill>
                  <a:schemeClr val="accent1">
                    <a:shade val="86000"/>
                    <a:shade val="95000"/>
                  </a:schemeClr>
                </a:solidFill>
                <a:round/>
              </a:ln>
              <a:effectLst/>
            </c:spPr>
            <c:extLst>
              <c:ext xmlns:c16="http://schemas.microsoft.com/office/drawing/2014/chart" uri="{C3380CC4-5D6E-409C-BE32-E72D297353CC}">
                <c16:uniqueId val="{00000003-FDAC-437A-8FC4-C0ECD72B23D6}"/>
              </c:ext>
            </c:extLst>
          </c:dPt>
          <c:dPt>
            <c:idx val="2"/>
            <c:bubble3D val="0"/>
            <c:spPr>
              <a:gradFill rotWithShape="1">
                <a:gsLst>
                  <a:gs pos="0">
                    <a:schemeClr val="accent1">
                      <a:tint val="86000"/>
                      <a:lumMod val="110000"/>
                      <a:satMod val="105000"/>
                      <a:tint val="67000"/>
                    </a:schemeClr>
                  </a:gs>
                  <a:gs pos="50000">
                    <a:schemeClr val="accent1">
                      <a:tint val="86000"/>
                      <a:lumMod val="105000"/>
                      <a:satMod val="103000"/>
                      <a:tint val="73000"/>
                    </a:schemeClr>
                  </a:gs>
                  <a:gs pos="100000">
                    <a:schemeClr val="accent1">
                      <a:tint val="86000"/>
                      <a:lumMod val="105000"/>
                      <a:satMod val="109000"/>
                      <a:tint val="81000"/>
                    </a:schemeClr>
                  </a:gs>
                </a:gsLst>
                <a:lin ang="5400000" scaled="0"/>
              </a:gradFill>
              <a:ln w="9525" cap="flat" cmpd="sng" algn="ctr">
                <a:solidFill>
                  <a:schemeClr val="accent1">
                    <a:tint val="86000"/>
                    <a:shade val="95000"/>
                  </a:schemeClr>
                </a:solidFill>
                <a:round/>
              </a:ln>
              <a:effectLst/>
            </c:spPr>
            <c:extLst>
              <c:ext xmlns:c16="http://schemas.microsoft.com/office/drawing/2014/chart" uri="{C3380CC4-5D6E-409C-BE32-E72D297353CC}">
                <c16:uniqueId val="{00000005-FDAC-437A-8FC4-C0ECD72B23D6}"/>
              </c:ext>
            </c:extLst>
          </c:dPt>
          <c:dPt>
            <c:idx val="3"/>
            <c:bubble3D val="0"/>
            <c:spPr>
              <a:gradFill rotWithShape="1">
                <a:gsLst>
                  <a:gs pos="0">
                    <a:schemeClr val="accent1">
                      <a:tint val="58000"/>
                      <a:lumMod val="110000"/>
                      <a:satMod val="105000"/>
                      <a:tint val="67000"/>
                    </a:schemeClr>
                  </a:gs>
                  <a:gs pos="50000">
                    <a:schemeClr val="accent1">
                      <a:tint val="58000"/>
                      <a:lumMod val="105000"/>
                      <a:satMod val="103000"/>
                      <a:tint val="73000"/>
                    </a:schemeClr>
                  </a:gs>
                  <a:gs pos="100000">
                    <a:schemeClr val="accent1">
                      <a:tint val="58000"/>
                      <a:lumMod val="105000"/>
                      <a:satMod val="109000"/>
                      <a:tint val="81000"/>
                    </a:schemeClr>
                  </a:gs>
                </a:gsLst>
                <a:lin ang="5400000" scaled="0"/>
              </a:gradFill>
              <a:ln w="9525" cap="flat" cmpd="sng" algn="ctr">
                <a:solidFill>
                  <a:schemeClr val="accent1">
                    <a:tint val="58000"/>
                    <a:shade val="95000"/>
                  </a:schemeClr>
                </a:solidFill>
                <a:round/>
              </a:ln>
              <a:effectLst/>
            </c:spPr>
            <c:extLst>
              <c:ext xmlns:c16="http://schemas.microsoft.com/office/drawing/2014/chart" uri="{C3380CC4-5D6E-409C-BE32-E72D297353CC}">
                <c16:uniqueId val="{00000007-FDAC-437A-8FC4-C0ECD72B23D6}"/>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n-US"/>
              </a:p>
            </c:txPr>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'insurance tugas'!$I$23:$I$26</c:f>
              <c:strCache>
                <c:ptCount val="4"/>
                <c:pt idx="0">
                  <c:v>northeast</c:v>
                </c:pt>
                <c:pt idx="1">
                  <c:v>northwest</c:v>
                </c:pt>
                <c:pt idx="2">
                  <c:v>southeast</c:v>
                </c:pt>
                <c:pt idx="3">
                  <c:v>southwest</c:v>
                </c:pt>
              </c:strCache>
            </c:strRef>
          </c:cat>
          <c:val>
            <c:numRef>
              <c:f>'insurance tugas'!$J$23:$J$26</c:f>
              <c:numCache>
                <c:formatCode>General</c:formatCode>
                <c:ptCount val="4"/>
                <c:pt idx="0">
                  <c:v>0.24215246636771301</c:v>
                </c:pt>
                <c:pt idx="1">
                  <c:v>0.2428998505231689</c:v>
                </c:pt>
                <c:pt idx="2">
                  <c:v>0.27204783258594917</c:v>
                </c:pt>
                <c:pt idx="3">
                  <c:v>0.2428998505231689</c:v>
                </c:pt>
              </c:numCache>
            </c:numRef>
          </c:val>
          <c:extLst>
            <c:ext xmlns:c16="http://schemas.microsoft.com/office/drawing/2014/chart" uri="{C3380CC4-5D6E-409C-BE32-E72D297353CC}">
              <c16:uniqueId val="{00000008-FDAC-437A-8FC4-C0ECD72B23D6}"/>
            </c:ext>
          </c:extLst>
        </c:ser>
        <c:dLbls>
          <c:showLegendKey val="0"/>
          <c:showVal val="0"/>
          <c:showCatName val="1"/>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spPr>
        <a:noFill/>
        <a:ln>
          <a:noFill/>
        </a:ln>
        <a:effectLst/>
      </c:spPr>
      <c:txPr>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0"/>
          <c:order val="0"/>
          <c:tx>
            <c:v>proportion of female and male smokers</c:v>
          </c:tx>
          <c:dPt>
            <c:idx val="0"/>
            <c:bubble3D val="0"/>
            <c:spPr>
              <a:gradFill rotWithShape="1">
                <a:gsLst>
                  <a:gs pos="0">
                    <a:schemeClr val="accent1">
                      <a:shade val="76000"/>
                      <a:lumMod val="110000"/>
                      <a:satMod val="105000"/>
                      <a:tint val="67000"/>
                    </a:schemeClr>
                  </a:gs>
                  <a:gs pos="50000">
                    <a:schemeClr val="accent1">
                      <a:shade val="76000"/>
                      <a:lumMod val="105000"/>
                      <a:satMod val="103000"/>
                      <a:tint val="73000"/>
                    </a:schemeClr>
                  </a:gs>
                  <a:gs pos="100000">
                    <a:schemeClr val="accent1">
                      <a:shade val="76000"/>
                      <a:lumMod val="105000"/>
                      <a:satMod val="109000"/>
                      <a:tint val="81000"/>
                    </a:schemeClr>
                  </a:gs>
                </a:gsLst>
                <a:lin ang="5400000" scaled="0"/>
              </a:gradFill>
              <a:ln w="9525" cap="flat" cmpd="sng" algn="ctr">
                <a:solidFill>
                  <a:schemeClr val="accent1">
                    <a:shade val="76000"/>
                    <a:shade val="95000"/>
                  </a:schemeClr>
                </a:solidFill>
                <a:round/>
              </a:ln>
              <a:effectLst/>
            </c:spPr>
            <c:extLst>
              <c:ext xmlns:c16="http://schemas.microsoft.com/office/drawing/2014/chart" uri="{C3380CC4-5D6E-409C-BE32-E72D297353CC}">
                <c16:uniqueId val="{00000001-783B-44C7-AD30-E84312338CC3}"/>
              </c:ext>
            </c:extLst>
          </c:dPt>
          <c:dPt>
            <c:idx val="1"/>
            <c:bubble3D val="0"/>
            <c:spPr>
              <a:gradFill rotWithShape="1">
                <a:gsLst>
                  <a:gs pos="0">
                    <a:schemeClr val="accent1">
                      <a:tint val="77000"/>
                      <a:lumMod val="110000"/>
                      <a:satMod val="105000"/>
                      <a:tint val="67000"/>
                    </a:schemeClr>
                  </a:gs>
                  <a:gs pos="50000">
                    <a:schemeClr val="accent1">
                      <a:tint val="77000"/>
                      <a:lumMod val="105000"/>
                      <a:satMod val="103000"/>
                      <a:tint val="73000"/>
                    </a:schemeClr>
                  </a:gs>
                  <a:gs pos="100000">
                    <a:schemeClr val="accent1">
                      <a:tint val="77000"/>
                      <a:lumMod val="105000"/>
                      <a:satMod val="109000"/>
                      <a:tint val="81000"/>
                    </a:schemeClr>
                  </a:gs>
                </a:gsLst>
                <a:lin ang="5400000" scaled="0"/>
              </a:gradFill>
              <a:ln w="9525" cap="flat" cmpd="sng" algn="ctr">
                <a:solidFill>
                  <a:schemeClr val="accent1">
                    <a:tint val="77000"/>
                    <a:shade val="95000"/>
                  </a:schemeClr>
                </a:solidFill>
                <a:round/>
              </a:ln>
              <a:effectLst/>
            </c:spPr>
            <c:extLst>
              <c:ext xmlns:c16="http://schemas.microsoft.com/office/drawing/2014/chart" uri="{C3380CC4-5D6E-409C-BE32-E72D297353CC}">
                <c16:uniqueId val="{00000003-783B-44C7-AD30-E84312338CC3}"/>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n-US"/>
              </a:p>
            </c:txPr>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'insurance tugas'!$F$13:$F$14</c:f>
              <c:strCache>
                <c:ptCount val="2"/>
                <c:pt idx="0">
                  <c:v>female smokers</c:v>
                </c:pt>
                <c:pt idx="1">
                  <c:v>male smokers</c:v>
                </c:pt>
              </c:strCache>
            </c:strRef>
          </c:cat>
          <c:val>
            <c:numRef>
              <c:f>'insurance tugas'!$G$13:$G$14</c:f>
              <c:numCache>
                <c:formatCode>General</c:formatCode>
                <c:ptCount val="2"/>
                <c:pt idx="0">
                  <c:v>0.41970802919708028</c:v>
                </c:pt>
                <c:pt idx="1">
                  <c:v>0.58029197080291972</c:v>
                </c:pt>
              </c:numCache>
            </c:numRef>
          </c:val>
          <c:extLst>
            <c:ext xmlns:c16="http://schemas.microsoft.com/office/drawing/2014/chart" uri="{C3380CC4-5D6E-409C-BE32-E72D297353CC}">
              <c16:uniqueId val="{00000004-783B-44C7-AD30-E84312338CC3}"/>
            </c:ext>
          </c:extLst>
        </c:ser>
        <c:dLbls>
          <c:showLegendKey val="0"/>
          <c:showVal val="0"/>
          <c:showCatName val="1"/>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CHARGE</a:t>
            </a:r>
            <a:r>
              <a:rPr lang="en-US" baseline="0"/>
              <a:t>S DISTRIBUTION</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'sort region'!$D$341</c:f>
              <c:strCache>
                <c:ptCount val="1"/>
                <c:pt idx="0">
                  <c:v>NORTHEAST</c:v>
                </c:pt>
              </c:strCache>
            </c:strRef>
          </c:tx>
          <c:spPr>
            <a:solidFill>
              <a:schemeClr val="accent1"/>
            </a:solidFill>
            <a:ln>
              <a:noFill/>
            </a:ln>
            <a:effectLst/>
            <a:sp3d/>
          </c:spPr>
          <c:invertIfNegative val="0"/>
          <c:cat>
            <c:strRef>
              <c:f>'sort region'!$C$342:$C$351</c:f>
              <c:strCache>
                <c:ptCount val="10"/>
                <c:pt idx="0">
                  <c:v>1120 - 7385</c:v>
                </c:pt>
                <c:pt idx="1">
                  <c:v>7386 - 13651</c:v>
                </c:pt>
                <c:pt idx="2">
                  <c:v>13652 - 19917</c:v>
                </c:pt>
                <c:pt idx="3">
                  <c:v>19918 - 26183</c:v>
                </c:pt>
                <c:pt idx="4">
                  <c:v>26184 - 32449</c:v>
                </c:pt>
                <c:pt idx="5">
                  <c:v>32450 - 38715</c:v>
                </c:pt>
                <c:pt idx="6">
                  <c:v>38716 - 44981</c:v>
                </c:pt>
                <c:pt idx="7">
                  <c:v>44982 - 51247</c:v>
                </c:pt>
                <c:pt idx="8">
                  <c:v>51248 - 57513</c:v>
                </c:pt>
                <c:pt idx="9">
                  <c:v>57514 - 63779</c:v>
                </c:pt>
              </c:strCache>
            </c:strRef>
          </c:cat>
          <c:val>
            <c:numRef>
              <c:f>'sort region'!$D$342:$D$351</c:f>
              <c:numCache>
                <c:formatCode>General</c:formatCode>
                <c:ptCount val="10"/>
                <c:pt idx="0">
                  <c:v>117</c:v>
                </c:pt>
                <c:pt idx="1">
                  <c:v>103</c:v>
                </c:pt>
                <c:pt idx="2">
                  <c:v>35</c:v>
                </c:pt>
                <c:pt idx="3">
                  <c:v>28</c:v>
                </c:pt>
                <c:pt idx="4">
                  <c:v>10</c:v>
                </c:pt>
                <c:pt idx="5">
                  <c:v>11</c:v>
                </c:pt>
                <c:pt idx="6">
                  <c:v>14</c:v>
                </c:pt>
                <c:pt idx="7">
                  <c:v>5</c:v>
                </c:pt>
                <c:pt idx="8">
                  <c:v>0</c:v>
                </c:pt>
                <c:pt idx="9">
                  <c:v>1</c:v>
                </c:pt>
              </c:numCache>
            </c:numRef>
          </c:val>
          <c:extLst>
            <c:ext xmlns:c16="http://schemas.microsoft.com/office/drawing/2014/chart" uri="{C3380CC4-5D6E-409C-BE32-E72D297353CC}">
              <c16:uniqueId val="{00000000-2EC6-44BC-ABEB-52676FA0F022}"/>
            </c:ext>
          </c:extLst>
        </c:ser>
        <c:ser>
          <c:idx val="1"/>
          <c:order val="1"/>
          <c:tx>
            <c:strRef>
              <c:f>'sort region'!$E$341</c:f>
              <c:strCache>
                <c:ptCount val="1"/>
                <c:pt idx="0">
                  <c:v>NORTHWEST</c:v>
                </c:pt>
              </c:strCache>
            </c:strRef>
          </c:tx>
          <c:spPr>
            <a:solidFill>
              <a:schemeClr val="accent3"/>
            </a:solidFill>
            <a:ln>
              <a:noFill/>
            </a:ln>
            <a:effectLst/>
            <a:sp3d/>
          </c:spPr>
          <c:invertIfNegative val="0"/>
          <c:cat>
            <c:strRef>
              <c:f>'sort region'!$C$342:$C$351</c:f>
              <c:strCache>
                <c:ptCount val="10"/>
                <c:pt idx="0">
                  <c:v>1120 - 7385</c:v>
                </c:pt>
                <c:pt idx="1">
                  <c:v>7386 - 13651</c:v>
                </c:pt>
                <c:pt idx="2">
                  <c:v>13652 - 19917</c:v>
                </c:pt>
                <c:pt idx="3">
                  <c:v>19918 - 26183</c:v>
                </c:pt>
                <c:pt idx="4">
                  <c:v>26184 - 32449</c:v>
                </c:pt>
                <c:pt idx="5">
                  <c:v>32450 - 38715</c:v>
                </c:pt>
                <c:pt idx="6">
                  <c:v>38716 - 44981</c:v>
                </c:pt>
                <c:pt idx="7">
                  <c:v>44982 - 51247</c:v>
                </c:pt>
                <c:pt idx="8">
                  <c:v>51248 - 57513</c:v>
                </c:pt>
                <c:pt idx="9">
                  <c:v>57514 - 63779</c:v>
                </c:pt>
              </c:strCache>
            </c:strRef>
          </c:cat>
          <c:val>
            <c:numRef>
              <c:f>'sort region'!$E$342:$E$351</c:f>
              <c:numCache>
                <c:formatCode>General</c:formatCode>
                <c:ptCount val="10"/>
                <c:pt idx="0">
                  <c:v>137</c:v>
                </c:pt>
                <c:pt idx="1">
                  <c:v>95</c:v>
                </c:pt>
                <c:pt idx="2">
                  <c:v>32</c:v>
                </c:pt>
                <c:pt idx="3">
                  <c:v>23</c:v>
                </c:pt>
                <c:pt idx="4">
                  <c:v>12</c:v>
                </c:pt>
                <c:pt idx="5">
                  <c:v>9</c:v>
                </c:pt>
                <c:pt idx="6">
                  <c:v>10</c:v>
                </c:pt>
                <c:pt idx="7">
                  <c:v>5</c:v>
                </c:pt>
                <c:pt idx="8">
                  <c:v>1</c:v>
                </c:pt>
                <c:pt idx="9">
                  <c:v>1</c:v>
                </c:pt>
              </c:numCache>
            </c:numRef>
          </c:val>
          <c:extLst>
            <c:ext xmlns:c16="http://schemas.microsoft.com/office/drawing/2014/chart" uri="{C3380CC4-5D6E-409C-BE32-E72D297353CC}">
              <c16:uniqueId val="{00000001-2EC6-44BC-ABEB-52676FA0F022}"/>
            </c:ext>
          </c:extLst>
        </c:ser>
        <c:ser>
          <c:idx val="2"/>
          <c:order val="2"/>
          <c:tx>
            <c:strRef>
              <c:f>'sort region'!$F$341</c:f>
              <c:strCache>
                <c:ptCount val="1"/>
                <c:pt idx="0">
                  <c:v>SOUTHEAST</c:v>
                </c:pt>
              </c:strCache>
            </c:strRef>
          </c:tx>
          <c:spPr>
            <a:solidFill>
              <a:schemeClr val="accent5"/>
            </a:solidFill>
            <a:ln>
              <a:noFill/>
            </a:ln>
            <a:effectLst/>
            <a:sp3d/>
          </c:spPr>
          <c:invertIfNegative val="0"/>
          <c:cat>
            <c:strRef>
              <c:f>'sort region'!$C$342:$C$351</c:f>
              <c:strCache>
                <c:ptCount val="10"/>
                <c:pt idx="0">
                  <c:v>1120 - 7385</c:v>
                </c:pt>
                <c:pt idx="1">
                  <c:v>7386 - 13651</c:v>
                </c:pt>
                <c:pt idx="2">
                  <c:v>13652 - 19917</c:v>
                </c:pt>
                <c:pt idx="3">
                  <c:v>19918 - 26183</c:v>
                </c:pt>
                <c:pt idx="4">
                  <c:v>26184 - 32449</c:v>
                </c:pt>
                <c:pt idx="5">
                  <c:v>32450 - 38715</c:v>
                </c:pt>
                <c:pt idx="6">
                  <c:v>38716 - 44981</c:v>
                </c:pt>
                <c:pt idx="7">
                  <c:v>44982 - 51247</c:v>
                </c:pt>
                <c:pt idx="8">
                  <c:v>51248 - 57513</c:v>
                </c:pt>
                <c:pt idx="9">
                  <c:v>57514 - 63779</c:v>
                </c:pt>
              </c:strCache>
            </c:strRef>
          </c:cat>
          <c:val>
            <c:numRef>
              <c:f>'sort region'!$F$342:$F$351</c:f>
              <c:numCache>
                <c:formatCode>General</c:formatCode>
                <c:ptCount val="10"/>
                <c:pt idx="0">
                  <c:v>147</c:v>
                </c:pt>
                <c:pt idx="1">
                  <c:v>90</c:v>
                </c:pt>
                <c:pt idx="2">
                  <c:v>39</c:v>
                </c:pt>
                <c:pt idx="3">
                  <c:v>17</c:v>
                </c:pt>
                <c:pt idx="4">
                  <c:v>11</c:v>
                </c:pt>
                <c:pt idx="5">
                  <c:v>20</c:v>
                </c:pt>
                <c:pt idx="6">
                  <c:v>24</c:v>
                </c:pt>
                <c:pt idx="7">
                  <c:v>14</c:v>
                </c:pt>
                <c:pt idx="8">
                  <c:v>0</c:v>
                </c:pt>
                <c:pt idx="9">
                  <c:v>2</c:v>
                </c:pt>
              </c:numCache>
            </c:numRef>
          </c:val>
          <c:extLst>
            <c:ext xmlns:c16="http://schemas.microsoft.com/office/drawing/2014/chart" uri="{C3380CC4-5D6E-409C-BE32-E72D297353CC}">
              <c16:uniqueId val="{00000002-2EC6-44BC-ABEB-52676FA0F022}"/>
            </c:ext>
          </c:extLst>
        </c:ser>
        <c:ser>
          <c:idx val="3"/>
          <c:order val="3"/>
          <c:tx>
            <c:strRef>
              <c:f>'sort region'!$G$341</c:f>
              <c:strCache>
                <c:ptCount val="1"/>
                <c:pt idx="0">
                  <c:v>SOUTHWEST</c:v>
                </c:pt>
              </c:strCache>
            </c:strRef>
          </c:tx>
          <c:spPr>
            <a:solidFill>
              <a:schemeClr val="accent1">
                <a:lumMod val="60000"/>
              </a:schemeClr>
            </a:solidFill>
            <a:ln>
              <a:noFill/>
            </a:ln>
            <a:effectLst/>
            <a:sp3d/>
          </c:spPr>
          <c:invertIfNegative val="0"/>
          <c:cat>
            <c:strRef>
              <c:f>'sort region'!$C$342:$C$351</c:f>
              <c:strCache>
                <c:ptCount val="10"/>
                <c:pt idx="0">
                  <c:v>1120 - 7385</c:v>
                </c:pt>
                <c:pt idx="1">
                  <c:v>7386 - 13651</c:v>
                </c:pt>
                <c:pt idx="2">
                  <c:v>13652 - 19917</c:v>
                </c:pt>
                <c:pt idx="3">
                  <c:v>19918 - 26183</c:v>
                </c:pt>
                <c:pt idx="4">
                  <c:v>26184 - 32449</c:v>
                </c:pt>
                <c:pt idx="5">
                  <c:v>32450 - 38715</c:v>
                </c:pt>
                <c:pt idx="6">
                  <c:v>38716 - 44981</c:v>
                </c:pt>
                <c:pt idx="7">
                  <c:v>44982 - 51247</c:v>
                </c:pt>
                <c:pt idx="8">
                  <c:v>51248 - 57513</c:v>
                </c:pt>
                <c:pt idx="9">
                  <c:v>57514 - 63779</c:v>
                </c:pt>
              </c:strCache>
            </c:strRef>
          </c:cat>
          <c:val>
            <c:numRef>
              <c:f>'sort region'!$G$342:$G$351</c:f>
              <c:numCache>
                <c:formatCode>General</c:formatCode>
                <c:ptCount val="10"/>
                <c:pt idx="0">
                  <c:v>135</c:v>
                </c:pt>
                <c:pt idx="1">
                  <c:v>110</c:v>
                </c:pt>
                <c:pt idx="2">
                  <c:v>23</c:v>
                </c:pt>
                <c:pt idx="3">
                  <c:v>18</c:v>
                </c:pt>
                <c:pt idx="4">
                  <c:v>2</c:v>
                </c:pt>
                <c:pt idx="5">
                  <c:v>19</c:v>
                </c:pt>
                <c:pt idx="6">
                  <c:v>9</c:v>
                </c:pt>
                <c:pt idx="7">
                  <c:v>8</c:v>
                </c:pt>
                <c:pt idx="8">
                  <c:v>1</c:v>
                </c:pt>
                <c:pt idx="9">
                  <c:v>0</c:v>
                </c:pt>
              </c:numCache>
            </c:numRef>
          </c:val>
          <c:extLst>
            <c:ext xmlns:c16="http://schemas.microsoft.com/office/drawing/2014/chart" uri="{C3380CC4-5D6E-409C-BE32-E72D297353CC}">
              <c16:uniqueId val="{00000003-2EC6-44BC-ABEB-52676FA0F022}"/>
            </c:ext>
          </c:extLst>
        </c:ser>
        <c:dLbls>
          <c:showLegendKey val="0"/>
          <c:showVal val="0"/>
          <c:showCatName val="0"/>
          <c:showSerName val="0"/>
          <c:showPercent val="0"/>
          <c:showBubbleSize val="0"/>
        </c:dLbls>
        <c:gapWidth val="150"/>
        <c:shape val="box"/>
        <c:axId val="691891928"/>
        <c:axId val="691889960"/>
        <c:axId val="0"/>
      </c:bar3DChart>
      <c:catAx>
        <c:axId val="6918919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CHARGES RANGE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91889960"/>
        <c:crosses val="autoZero"/>
        <c:auto val="1"/>
        <c:lblAlgn val="ctr"/>
        <c:lblOffset val="100"/>
        <c:noMultiLvlLbl val="0"/>
      </c:catAx>
      <c:valAx>
        <c:axId val="6918899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FREQUENCY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918919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r>
              <a:rPr lang="en-US"/>
              <a:t>proportion of BMI</a:t>
            </a:r>
            <a:r>
              <a:rPr lang="en-US" baseline="0"/>
              <a:t> and charges</a:t>
            </a:r>
            <a:endParaRPr lang="en-US"/>
          </a:p>
        </c:rich>
      </c:tx>
      <c:overlay val="0"/>
      <c:spPr>
        <a:noFill/>
        <a:ln>
          <a:noFill/>
        </a:ln>
        <a:effectLst/>
      </c:spPr>
      <c:txPr>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0"/>
          <c:order val="0"/>
          <c:tx>
            <c:v>proportion of BMI and charges</c:v>
          </c:tx>
          <c:dPt>
            <c:idx val="0"/>
            <c:bubble3D val="0"/>
            <c:spPr>
              <a:gradFill rotWithShape="1">
                <a:gsLst>
                  <a:gs pos="0">
                    <a:schemeClr val="accent1">
                      <a:shade val="58000"/>
                      <a:lumMod val="110000"/>
                      <a:satMod val="105000"/>
                      <a:tint val="67000"/>
                    </a:schemeClr>
                  </a:gs>
                  <a:gs pos="50000">
                    <a:schemeClr val="accent1">
                      <a:shade val="58000"/>
                      <a:lumMod val="105000"/>
                      <a:satMod val="103000"/>
                      <a:tint val="73000"/>
                    </a:schemeClr>
                  </a:gs>
                  <a:gs pos="100000">
                    <a:schemeClr val="accent1">
                      <a:shade val="58000"/>
                      <a:lumMod val="105000"/>
                      <a:satMod val="109000"/>
                      <a:tint val="81000"/>
                    </a:schemeClr>
                  </a:gs>
                </a:gsLst>
                <a:lin ang="5400000" scaled="0"/>
              </a:gradFill>
              <a:ln w="9525" cap="flat" cmpd="sng" algn="ctr">
                <a:solidFill>
                  <a:schemeClr val="accent1">
                    <a:shade val="58000"/>
                    <a:shade val="95000"/>
                  </a:schemeClr>
                </a:solidFill>
                <a:round/>
              </a:ln>
              <a:effectLst/>
            </c:spPr>
            <c:extLst>
              <c:ext xmlns:c16="http://schemas.microsoft.com/office/drawing/2014/chart" uri="{C3380CC4-5D6E-409C-BE32-E72D297353CC}">
                <c16:uniqueId val="{00000001-B3F5-494A-A9E9-6D67943B1760}"/>
              </c:ext>
            </c:extLst>
          </c:dPt>
          <c:dPt>
            <c:idx val="1"/>
            <c:bubble3D val="0"/>
            <c:spPr>
              <a:gradFill rotWithShape="1">
                <a:gsLst>
                  <a:gs pos="0">
                    <a:schemeClr val="accent1">
                      <a:shade val="86000"/>
                      <a:lumMod val="110000"/>
                      <a:satMod val="105000"/>
                      <a:tint val="67000"/>
                    </a:schemeClr>
                  </a:gs>
                  <a:gs pos="50000">
                    <a:schemeClr val="accent1">
                      <a:shade val="86000"/>
                      <a:lumMod val="105000"/>
                      <a:satMod val="103000"/>
                      <a:tint val="73000"/>
                    </a:schemeClr>
                  </a:gs>
                  <a:gs pos="100000">
                    <a:schemeClr val="accent1">
                      <a:shade val="86000"/>
                      <a:lumMod val="105000"/>
                      <a:satMod val="109000"/>
                      <a:tint val="81000"/>
                    </a:schemeClr>
                  </a:gs>
                </a:gsLst>
                <a:lin ang="5400000" scaled="0"/>
              </a:gradFill>
              <a:ln w="9525" cap="flat" cmpd="sng" algn="ctr">
                <a:solidFill>
                  <a:schemeClr val="accent1">
                    <a:shade val="86000"/>
                    <a:shade val="95000"/>
                  </a:schemeClr>
                </a:solidFill>
                <a:round/>
              </a:ln>
              <a:effectLst/>
            </c:spPr>
            <c:extLst>
              <c:ext xmlns:c16="http://schemas.microsoft.com/office/drawing/2014/chart" uri="{C3380CC4-5D6E-409C-BE32-E72D297353CC}">
                <c16:uniqueId val="{00000003-B3F5-494A-A9E9-6D67943B1760}"/>
              </c:ext>
            </c:extLst>
          </c:dPt>
          <c:dPt>
            <c:idx val="2"/>
            <c:bubble3D val="0"/>
            <c:spPr>
              <a:gradFill rotWithShape="1">
                <a:gsLst>
                  <a:gs pos="0">
                    <a:schemeClr val="accent1">
                      <a:tint val="86000"/>
                      <a:lumMod val="110000"/>
                      <a:satMod val="105000"/>
                      <a:tint val="67000"/>
                    </a:schemeClr>
                  </a:gs>
                  <a:gs pos="50000">
                    <a:schemeClr val="accent1">
                      <a:tint val="86000"/>
                      <a:lumMod val="105000"/>
                      <a:satMod val="103000"/>
                      <a:tint val="73000"/>
                    </a:schemeClr>
                  </a:gs>
                  <a:gs pos="100000">
                    <a:schemeClr val="accent1">
                      <a:tint val="86000"/>
                      <a:lumMod val="105000"/>
                      <a:satMod val="109000"/>
                      <a:tint val="81000"/>
                    </a:schemeClr>
                  </a:gs>
                </a:gsLst>
                <a:lin ang="5400000" scaled="0"/>
              </a:gradFill>
              <a:ln w="9525" cap="flat" cmpd="sng" algn="ctr">
                <a:solidFill>
                  <a:schemeClr val="accent1">
                    <a:tint val="86000"/>
                    <a:shade val="95000"/>
                  </a:schemeClr>
                </a:solidFill>
                <a:round/>
              </a:ln>
              <a:effectLst/>
            </c:spPr>
            <c:extLst>
              <c:ext xmlns:c16="http://schemas.microsoft.com/office/drawing/2014/chart" uri="{C3380CC4-5D6E-409C-BE32-E72D297353CC}">
                <c16:uniqueId val="{00000005-B3F5-494A-A9E9-6D67943B1760}"/>
              </c:ext>
            </c:extLst>
          </c:dPt>
          <c:dPt>
            <c:idx val="3"/>
            <c:bubble3D val="0"/>
            <c:spPr>
              <a:gradFill rotWithShape="1">
                <a:gsLst>
                  <a:gs pos="0">
                    <a:schemeClr val="accent1">
                      <a:tint val="58000"/>
                      <a:lumMod val="110000"/>
                      <a:satMod val="105000"/>
                      <a:tint val="67000"/>
                    </a:schemeClr>
                  </a:gs>
                  <a:gs pos="50000">
                    <a:schemeClr val="accent1">
                      <a:tint val="58000"/>
                      <a:lumMod val="105000"/>
                      <a:satMod val="103000"/>
                      <a:tint val="73000"/>
                    </a:schemeClr>
                  </a:gs>
                  <a:gs pos="100000">
                    <a:schemeClr val="accent1">
                      <a:tint val="58000"/>
                      <a:lumMod val="105000"/>
                      <a:satMod val="109000"/>
                      <a:tint val="81000"/>
                    </a:schemeClr>
                  </a:gs>
                </a:gsLst>
                <a:lin ang="5400000" scaled="0"/>
              </a:gradFill>
              <a:ln w="9525" cap="flat" cmpd="sng" algn="ctr">
                <a:solidFill>
                  <a:schemeClr val="accent1">
                    <a:tint val="58000"/>
                    <a:shade val="95000"/>
                  </a:schemeClr>
                </a:solidFill>
                <a:round/>
              </a:ln>
              <a:effectLst/>
            </c:spPr>
            <c:extLst>
              <c:ext xmlns:c16="http://schemas.microsoft.com/office/drawing/2014/chart" uri="{C3380CC4-5D6E-409C-BE32-E72D297353CC}">
                <c16:uniqueId val="{00000007-B3F5-494A-A9E9-6D67943B1760}"/>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n-US"/>
              </a:p>
            </c:txPr>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'insurance tugas'!$D$54:$D$57</c:f>
              <c:strCache>
                <c:ptCount val="4"/>
                <c:pt idx="0">
                  <c:v>BMI &lt;25 and charges &lt;16700</c:v>
                </c:pt>
                <c:pt idx="1">
                  <c:v>BMI &lt;25 and charges &gt;16700</c:v>
                </c:pt>
                <c:pt idx="2">
                  <c:v>BMI&gt;25 and charges &lt;16700</c:v>
                </c:pt>
                <c:pt idx="3">
                  <c:v>BMI&gt;25 and charges &gt;16700</c:v>
                </c:pt>
              </c:strCache>
            </c:strRef>
          </c:cat>
          <c:val>
            <c:numRef>
              <c:f>'insurance tugas'!$F$54:$F$57</c:f>
              <c:numCache>
                <c:formatCode>General</c:formatCode>
                <c:ptCount val="4"/>
                <c:pt idx="0">
                  <c:v>0.14648729446935724</c:v>
                </c:pt>
                <c:pt idx="1">
                  <c:v>3.811659192825112E-2</c:v>
                </c:pt>
                <c:pt idx="2">
                  <c:v>0.60388639760837071</c:v>
                </c:pt>
                <c:pt idx="3">
                  <c:v>0.21150971599402094</c:v>
                </c:pt>
              </c:numCache>
            </c:numRef>
          </c:val>
          <c:extLst>
            <c:ext xmlns:c16="http://schemas.microsoft.com/office/drawing/2014/chart" uri="{C3380CC4-5D6E-409C-BE32-E72D297353CC}">
              <c16:uniqueId val="{00000008-B3F5-494A-A9E9-6D67943B1760}"/>
            </c:ext>
          </c:extLst>
        </c:ser>
        <c:dLbls>
          <c:showLegendKey val="0"/>
          <c:showVal val="0"/>
          <c:showCatName val="1"/>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r>
              <a:rPr lang="en-US"/>
              <a:t>proportion of BMI</a:t>
            </a:r>
            <a:r>
              <a:rPr lang="en-US" baseline="0"/>
              <a:t> and charges</a:t>
            </a:r>
            <a:endParaRPr lang="en-US"/>
          </a:p>
        </c:rich>
      </c:tx>
      <c:overlay val="0"/>
      <c:spPr>
        <a:noFill/>
        <a:ln>
          <a:noFill/>
        </a:ln>
        <a:effectLst/>
      </c:spPr>
      <c:txPr>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0"/>
          <c:order val="0"/>
          <c:tx>
            <c:v>proportion of smokers with charges &gt;16700</c:v>
          </c:tx>
          <c:dPt>
            <c:idx val="0"/>
            <c:bubble3D val="0"/>
            <c:spPr>
              <a:gradFill rotWithShape="1">
                <a:gsLst>
                  <a:gs pos="0">
                    <a:schemeClr val="accent1">
                      <a:shade val="76000"/>
                      <a:lumMod val="110000"/>
                      <a:satMod val="105000"/>
                      <a:tint val="67000"/>
                    </a:schemeClr>
                  </a:gs>
                  <a:gs pos="50000">
                    <a:schemeClr val="accent1">
                      <a:shade val="76000"/>
                      <a:lumMod val="105000"/>
                      <a:satMod val="103000"/>
                      <a:tint val="73000"/>
                    </a:schemeClr>
                  </a:gs>
                  <a:gs pos="100000">
                    <a:schemeClr val="accent1">
                      <a:shade val="76000"/>
                      <a:lumMod val="105000"/>
                      <a:satMod val="109000"/>
                      <a:tint val="81000"/>
                    </a:schemeClr>
                  </a:gs>
                </a:gsLst>
                <a:lin ang="5400000" scaled="0"/>
              </a:gradFill>
              <a:ln w="9525" cap="flat" cmpd="sng" algn="ctr">
                <a:solidFill>
                  <a:schemeClr val="accent1">
                    <a:shade val="76000"/>
                    <a:shade val="95000"/>
                  </a:schemeClr>
                </a:solidFill>
                <a:round/>
              </a:ln>
              <a:effectLst/>
            </c:spPr>
            <c:extLst>
              <c:ext xmlns:c16="http://schemas.microsoft.com/office/drawing/2014/chart" uri="{C3380CC4-5D6E-409C-BE32-E72D297353CC}">
                <c16:uniqueId val="{00000001-596D-45A4-AEE9-B78CA203F6A0}"/>
              </c:ext>
            </c:extLst>
          </c:dPt>
          <c:dPt>
            <c:idx val="1"/>
            <c:bubble3D val="0"/>
            <c:spPr>
              <a:gradFill rotWithShape="1">
                <a:gsLst>
                  <a:gs pos="0">
                    <a:schemeClr val="accent1">
                      <a:tint val="77000"/>
                      <a:lumMod val="110000"/>
                      <a:satMod val="105000"/>
                      <a:tint val="67000"/>
                    </a:schemeClr>
                  </a:gs>
                  <a:gs pos="50000">
                    <a:schemeClr val="accent1">
                      <a:tint val="77000"/>
                      <a:lumMod val="105000"/>
                      <a:satMod val="103000"/>
                      <a:tint val="73000"/>
                    </a:schemeClr>
                  </a:gs>
                  <a:gs pos="100000">
                    <a:schemeClr val="accent1">
                      <a:tint val="77000"/>
                      <a:lumMod val="105000"/>
                      <a:satMod val="109000"/>
                      <a:tint val="81000"/>
                    </a:schemeClr>
                  </a:gs>
                </a:gsLst>
                <a:lin ang="5400000" scaled="0"/>
              </a:gradFill>
              <a:ln w="9525" cap="flat" cmpd="sng" algn="ctr">
                <a:solidFill>
                  <a:schemeClr val="accent1">
                    <a:tint val="77000"/>
                    <a:shade val="95000"/>
                  </a:schemeClr>
                </a:solidFill>
                <a:round/>
              </a:ln>
              <a:effectLst/>
            </c:spPr>
            <c:extLst>
              <c:ext xmlns:c16="http://schemas.microsoft.com/office/drawing/2014/chart" uri="{C3380CC4-5D6E-409C-BE32-E72D297353CC}">
                <c16:uniqueId val="{00000003-596D-45A4-AEE9-B78CA203F6A0}"/>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n-US"/>
              </a:p>
            </c:txPr>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'insurance tugas'!$D$29:$D$30</c:f>
              <c:strCache>
                <c:ptCount val="2"/>
                <c:pt idx="0">
                  <c:v>smokers with charges &gt;16700</c:v>
                </c:pt>
                <c:pt idx="1">
                  <c:v>smokers with charges &lt;16700</c:v>
                </c:pt>
              </c:strCache>
            </c:strRef>
          </c:cat>
          <c:val>
            <c:numRef>
              <c:f>'insurance tugas'!$F$29:$F$30</c:f>
              <c:numCache>
                <c:formatCode>General</c:formatCode>
                <c:ptCount val="2"/>
                <c:pt idx="0">
                  <c:v>0.92700729927007297</c:v>
                </c:pt>
                <c:pt idx="1">
                  <c:v>7.2992700729927001E-2</c:v>
                </c:pt>
              </c:numCache>
            </c:numRef>
          </c:val>
          <c:extLst>
            <c:ext xmlns:c16="http://schemas.microsoft.com/office/drawing/2014/chart" uri="{C3380CC4-5D6E-409C-BE32-E72D297353CC}">
              <c16:uniqueId val="{00000004-596D-45A4-AEE9-B78CA203F6A0}"/>
            </c:ext>
          </c:extLst>
        </c:ser>
        <c:dLbls>
          <c:showLegendKey val="0"/>
          <c:showVal val="0"/>
          <c:showCatName val="1"/>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4" name="Google Shape;18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9" name="Google Shape;249;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9" name="Google Shape;249;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722767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42ad2f6649_0_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g142ad2f6649_0_4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62" name="Google Shape;262;g142ad2f6649_0_4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42ad2f6649_0_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7" name="Google Shape;237;g142ad2f6649_0_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627296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42ad2f6649_0_1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7" name="Google Shape;267;g142ad2f6649_0_1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42ad2f6649_0_9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3" name="Google Shape;273;g142ad2f6649_0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42ad2f6649_0_9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3" name="Google Shape;273;g142ad2f6649_0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233015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42ad2f6649_0_1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7" name="Google Shape;267;g142ad2f6649_0_1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486932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42ad2f6649_0_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7" name="Google Shape;297;g142ad2f6649_0_6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98" name="Google Shape;298;g142ad2f6649_0_6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20</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42ad2f6649_0_9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3" name="Google Shape;273;g142ad2f6649_0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90806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5" name="Google Shape;19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42ad2f6649_0_1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9" name="Google Shape;309;g142ad2f6649_0_1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42ad2f6649_0_1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3" name="Google Shape;303;g142ad2f6649_0_1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42ad2f6649_0_1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3" name="Google Shape;333;g142ad2f6649_0_14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334" name="Google Shape;334;g142ad2f6649_0_14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24</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42ad2f6649_0_1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g142ad2f6649_0_1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106696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42ad2f6649_0_1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g142ad2f6649_0_1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757135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42ad2f6649_0_1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g142ad2f6649_0_1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42ad2f6649_0_1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g142ad2f6649_0_1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658047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42ad2f6649_0_1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g142ad2f6649_0_1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468750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42ad2f6649_0_1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g142ad2f6649_0_1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745594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42ad2f6649_0_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5" name="Google Shape;345;g142ad2f6649_0_6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346" name="Google Shape;346;g142ad2f6649_0_6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31</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42ad2f6649_0_1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1" name="Google Shape;351;g142ad2f6649_0_1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42ad2f6649_0_1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1" name="Google Shape;351;g142ad2f6649_0_1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663419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42ad2f6649_0_1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1" name="Google Shape;351;g142ad2f6649_0_1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348612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42ad2f6649_0_1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9" name="Google Shape;369;g142ad2f6649_0_1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370" name="Google Shape;370;g142ad2f6649_0_1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35</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142ad2f6649_0_1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5" name="Google Shape;375;g142ad2f6649_0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451da43991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1" name="Google Shape;381;g1451da43991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7" name="Google Shape;38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42ad2f6649_0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g142ad2f6649_0_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26" name="Google Shape;226;g142ad2f6649_0_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42ad2f6649_0_8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1" name="Google Shape;231;g142ad2f6649_0_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42ad2f6649_0_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7" name="Google Shape;237;g142ad2f6649_0_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7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7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9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9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9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9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9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9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9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9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9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9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1"/>
        <p:cNvGrpSpPr/>
        <p:nvPr/>
      </p:nvGrpSpPr>
      <p:grpSpPr>
        <a:xfrm>
          <a:off x="0" y="0"/>
          <a:ext cx="0" cy="0"/>
          <a:chOff x="0" y="0"/>
          <a:chExt cx="0" cy="0"/>
        </a:xfrm>
      </p:grpSpPr>
      <p:sp>
        <p:nvSpPr>
          <p:cNvPr id="92" name="Google Shape;92;p72"/>
          <p:cNvSpPr txBox="1">
            <a:spLocks noGrp="1"/>
          </p:cNvSpPr>
          <p:nvPr>
            <p:ph type="title"/>
          </p:nvPr>
        </p:nvSpPr>
        <p:spPr>
          <a:xfrm>
            <a:off x="388943" y="365125"/>
            <a:ext cx="1150998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72"/>
          <p:cNvSpPr txBox="1">
            <a:spLocks noGrp="1"/>
          </p:cNvSpPr>
          <p:nvPr>
            <p:ph type="body" idx="1"/>
          </p:nvPr>
        </p:nvSpPr>
        <p:spPr>
          <a:xfrm>
            <a:off x="388943" y="1825625"/>
            <a:ext cx="11509980"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94" name="Google Shape;94;p72"/>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95" name="Google Shape;95;p72"/>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96" name="Google Shape;96;p72"/>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7" name="Google Shape;97;p72"/>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98" name="Google Shape;98;p72"/>
          <p:cNvCxnSpPr/>
          <p:nvPr/>
        </p:nvCxnSpPr>
        <p:spPr>
          <a:xfrm>
            <a:off x="504885" y="1224951"/>
            <a:ext cx="3640347"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7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1" name="Google Shape;101;p73"/>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02" name="Google Shape;102;p73"/>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03" name="Google Shape;103;p73"/>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04" name="Google Shape;104;p73"/>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05" name="Google Shape;105;p73"/>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06" name="Google Shape;106;p73"/>
          <p:cNvCxnSpPr/>
          <p:nvPr/>
        </p:nvCxnSpPr>
        <p:spPr>
          <a:xfrm>
            <a:off x="504885" y="1224951"/>
            <a:ext cx="3640347"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07"/>
        <p:cNvGrpSpPr/>
        <p:nvPr/>
      </p:nvGrpSpPr>
      <p:grpSpPr>
        <a:xfrm>
          <a:off x="0" y="0"/>
          <a:ext cx="0" cy="0"/>
          <a:chOff x="0" y="0"/>
          <a:chExt cx="0" cy="0"/>
        </a:xfrm>
      </p:grpSpPr>
      <p:sp>
        <p:nvSpPr>
          <p:cNvPr id="108" name="Google Shape;108;p74"/>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103864"/>
              </a:buClr>
              <a:buSzPts val="4400"/>
              <a:buFont typeface="Sora"/>
              <a:buNone/>
              <a:defRPr sz="44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9" name="Google Shape;109;p74"/>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0" name="Google Shape;110;p74"/>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1" name="Google Shape;111;p74"/>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pic>
        <p:nvPicPr>
          <p:cNvPr id="112" name="Google Shape;112;p74"/>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13" name="Google Shape;113;p74"/>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14" name="Google Shape;114;p74"/>
          <p:cNvCxnSpPr/>
          <p:nvPr/>
        </p:nvCxnSpPr>
        <p:spPr>
          <a:xfrm>
            <a:off x="3969975" y="3588007"/>
            <a:ext cx="4252050"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1"/>
        <p:cNvGrpSpPr/>
        <p:nvPr/>
      </p:nvGrpSpPr>
      <p:grpSpPr>
        <a:xfrm>
          <a:off x="0" y="0"/>
          <a:ext cx="0" cy="0"/>
          <a:chOff x="0" y="0"/>
          <a:chExt cx="0" cy="0"/>
        </a:xfrm>
      </p:grpSpPr>
      <p:sp>
        <p:nvSpPr>
          <p:cNvPr id="122" name="Google Shape;122;p76"/>
          <p:cNvSpPr txBox="1">
            <a:spLocks noGrp="1"/>
          </p:cNvSpPr>
          <p:nvPr>
            <p:ph type="title"/>
          </p:nvPr>
        </p:nvSpPr>
        <p:spPr>
          <a:xfrm>
            <a:off x="388943" y="365125"/>
            <a:ext cx="11419126"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76"/>
          <p:cNvSpPr txBox="1">
            <a:spLocks noGrp="1"/>
          </p:cNvSpPr>
          <p:nvPr>
            <p:ph type="body" idx="1"/>
          </p:nvPr>
        </p:nvSpPr>
        <p:spPr>
          <a:xfrm>
            <a:off x="388943" y="1825625"/>
            <a:ext cx="5854700"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76"/>
          <p:cNvSpPr txBox="1">
            <a:spLocks noGrp="1"/>
          </p:cNvSpPr>
          <p:nvPr>
            <p:ph type="body" idx="2"/>
          </p:nvPr>
        </p:nvSpPr>
        <p:spPr>
          <a:xfrm>
            <a:off x="6172199" y="1825625"/>
            <a:ext cx="5630857"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25" name="Google Shape;125;p76"/>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26" name="Google Shape;126;p76"/>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27" name="Google Shape;127;p76"/>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28" name="Google Shape;128;p76"/>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9" name="Google Shape;129;p76"/>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0"/>
        <p:cNvGrpSpPr/>
        <p:nvPr/>
      </p:nvGrpSpPr>
      <p:grpSpPr>
        <a:xfrm>
          <a:off x="0" y="0"/>
          <a:ext cx="0" cy="0"/>
          <a:chOff x="0" y="0"/>
          <a:chExt cx="0" cy="0"/>
        </a:xfrm>
      </p:grpSpPr>
      <p:sp>
        <p:nvSpPr>
          <p:cNvPr id="131" name="Google Shape;131;p77"/>
          <p:cNvSpPr txBox="1">
            <a:spLocks noGrp="1"/>
          </p:cNvSpPr>
          <p:nvPr>
            <p:ph type="title"/>
          </p:nvPr>
        </p:nvSpPr>
        <p:spPr>
          <a:xfrm>
            <a:off x="388943" y="365125"/>
            <a:ext cx="11391889"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77"/>
          <p:cNvSpPr txBox="1">
            <a:spLocks noGrp="1"/>
          </p:cNvSpPr>
          <p:nvPr>
            <p:ph type="body" idx="1"/>
          </p:nvPr>
        </p:nvSpPr>
        <p:spPr>
          <a:xfrm>
            <a:off x="388944"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3" name="Google Shape;133;p77"/>
          <p:cNvSpPr txBox="1">
            <a:spLocks noGrp="1"/>
          </p:cNvSpPr>
          <p:nvPr>
            <p:ph type="body" idx="2"/>
          </p:nvPr>
        </p:nvSpPr>
        <p:spPr>
          <a:xfrm>
            <a:off x="388944"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77"/>
          <p:cNvSpPr txBox="1">
            <a:spLocks noGrp="1"/>
          </p:cNvSpPr>
          <p:nvPr>
            <p:ph type="body" idx="3"/>
          </p:nvPr>
        </p:nvSpPr>
        <p:spPr>
          <a:xfrm>
            <a:off x="6172200"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5" name="Google Shape;135;p77"/>
          <p:cNvSpPr txBox="1">
            <a:spLocks noGrp="1"/>
          </p:cNvSpPr>
          <p:nvPr>
            <p:ph type="body" idx="4"/>
          </p:nvPr>
        </p:nvSpPr>
        <p:spPr>
          <a:xfrm>
            <a:off x="6172200"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36" name="Google Shape;136;p77"/>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37" name="Google Shape;137;p77"/>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38" name="Google Shape;138;p77"/>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39" name="Google Shape;139;p77"/>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0" name="Google Shape;140;p77"/>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
        <p:cNvGrpSpPr/>
        <p:nvPr/>
      </p:nvGrpSpPr>
      <p:grpSpPr>
        <a:xfrm>
          <a:off x="0" y="0"/>
          <a:ext cx="0" cy="0"/>
          <a:chOff x="0" y="0"/>
          <a:chExt cx="0" cy="0"/>
        </a:xfrm>
      </p:grpSpPr>
      <p:cxnSp>
        <p:nvCxnSpPr>
          <p:cNvPr id="142" name="Google Shape;142;p78"/>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43" name="Google Shape;143;p78"/>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44" name="Google Shape;144;p78"/>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45" name="Google Shape;145;p78"/>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6" name="Google Shape;146;p78"/>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7"/>
        <p:cNvGrpSpPr/>
        <p:nvPr/>
      </p:nvGrpSpPr>
      <p:grpSpPr>
        <a:xfrm>
          <a:off x="0" y="0"/>
          <a:ext cx="0" cy="0"/>
          <a:chOff x="0" y="0"/>
          <a:chExt cx="0" cy="0"/>
        </a:xfrm>
      </p:grpSpPr>
      <p:sp>
        <p:nvSpPr>
          <p:cNvPr id="148" name="Google Shape;148;p79"/>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2800"/>
              <a:buFont typeface="Roboto Mono Light"/>
              <a:buNone/>
              <a:defRPr sz="2800">
                <a:solidFill>
                  <a:srgbClr val="103864"/>
                </a:solidFill>
                <a:latin typeface="Roboto Mono Light"/>
                <a:ea typeface="Roboto Mono Light"/>
                <a:cs typeface="Roboto Mono Light"/>
                <a:sym typeface="Roboto Mono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79"/>
          <p:cNvSpPr txBox="1">
            <a:spLocks noGrp="1"/>
          </p:cNvSpPr>
          <p:nvPr>
            <p:ph type="body" idx="1"/>
          </p:nvPr>
        </p:nvSpPr>
        <p:spPr>
          <a:xfrm>
            <a:off x="5183188" y="987425"/>
            <a:ext cx="6619868" cy="4873625"/>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103864"/>
              </a:buClr>
              <a:buSzPts val="2800"/>
              <a:buChar char="•"/>
              <a:defRPr sz="2800">
                <a:solidFill>
                  <a:srgbClr val="103864"/>
                </a:solidFill>
                <a:latin typeface="Roboto Mono"/>
                <a:ea typeface="Roboto Mono"/>
                <a:cs typeface="Roboto Mono"/>
                <a:sym typeface="Roboto Mono"/>
              </a:defRPr>
            </a:lvl1pPr>
            <a:lvl2pPr marL="914400" lvl="1" indent="-381000" algn="l">
              <a:lnSpc>
                <a:spcPct val="90000"/>
              </a:lnSpc>
              <a:spcBef>
                <a:spcPts val="500"/>
              </a:spcBef>
              <a:spcAft>
                <a:spcPts val="0"/>
              </a:spcAft>
              <a:buClr>
                <a:srgbClr val="103864"/>
              </a:buClr>
              <a:buSzPts val="2400"/>
              <a:buChar char="•"/>
              <a:defRPr sz="2400">
                <a:solidFill>
                  <a:srgbClr val="103864"/>
                </a:solidFill>
                <a:latin typeface="Roboto Mono"/>
                <a:ea typeface="Roboto Mono"/>
                <a:cs typeface="Roboto Mono"/>
                <a:sym typeface="Roboto Mono"/>
              </a:defRPr>
            </a:lvl2pPr>
            <a:lvl3pPr marL="1371600" lvl="2" indent="-355600" algn="l">
              <a:lnSpc>
                <a:spcPct val="90000"/>
              </a:lnSpc>
              <a:spcBef>
                <a:spcPts val="500"/>
              </a:spcBef>
              <a:spcAft>
                <a:spcPts val="0"/>
              </a:spcAft>
              <a:buClr>
                <a:srgbClr val="103864"/>
              </a:buClr>
              <a:buSzPts val="2000"/>
              <a:buChar char="•"/>
              <a:defRPr sz="2000">
                <a:solidFill>
                  <a:srgbClr val="103864"/>
                </a:solidFill>
                <a:latin typeface="Roboto Mono"/>
                <a:ea typeface="Roboto Mono"/>
                <a:cs typeface="Roboto Mono"/>
                <a:sym typeface="Roboto Mono"/>
              </a:defRPr>
            </a:lvl3pPr>
            <a:lvl4pPr marL="1828800" lvl="3"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4pPr>
            <a:lvl5pPr marL="2286000" lvl="4"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0" name="Google Shape;150;p79"/>
          <p:cNvSpPr txBox="1">
            <a:spLocks noGrp="1"/>
          </p:cNvSpPr>
          <p:nvPr>
            <p:ph type="body" idx="2"/>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51" name="Google Shape;151;p79"/>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52" name="Google Shape;152;p79"/>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53" name="Google Shape;153;p79"/>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54" name="Google Shape;154;p79"/>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55" name="Google Shape;155;p79"/>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6"/>
        <p:cNvGrpSpPr/>
        <p:nvPr/>
      </p:nvGrpSpPr>
      <p:grpSpPr>
        <a:xfrm>
          <a:off x="0" y="0"/>
          <a:ext cx="0" cy="0"/>
          <a:chOff x="0" y="0"/>
          <a:chExt cx="0" cy="0"/>
        </a:xfrm>
      </p:grpSpPr>
      <p:sp>
        <p:nvSpPr>
          <p:cNvPr id="157" name="Google Shape;157;p80"/>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80"/>
          <p:cNvSpPr>
            <a:spLocks noGrp="1"/>
          </p:cNvSpPr>
          <p:nvPr>
            <p:ph type="pic" idx="2"/>
          </p:nvPr>
        </p:nvSpPr>
        <p:spPr>
          <a:xfrm>
            <a:off x="5183188" y="457201"/>
            <a:ext cx="6619868" cy="5403850"/>
          </a:xfrm>
          <a:prstGeom prst="rect">
            <a:avLst/>
          </a:prstGeom>
          <a:noFill/>
          <a:ln>
            <a:noFill/>
          </a:ln>
        </p:spPr>
      </p:sp>
      <p:sp>
        <p:nvSpPr>
          <p:cNvPr id="159" name="Google Shape;159;p80"/>
          <p:cNvSpPr txBox="1">
            <a:spLocks noGrp="1"/>
          </p:cNvSpPr>
          <p:nvPr>
            <p:ph type="body" idx="1"/>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60" name="Google Shape;160;p80"/>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1" name="Google Shape;161;p80"/>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62" name="Google Shape;162;p80"/>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63" name="Google Shape;163;p80"/>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64" name="Google Shape;164;p80"/>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8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8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5"/>
        <p:cNvGrpSpPr/>
        <p:nvPr/>
      </p:nvGrpSpPr>
      <p:grpSpPr>
        <a:xfrm>
          <a:off x="0" y="0"/>
          <a:ext cx="0" cy="0"/>
          <a:chOff x="0" y="0"/>
          <a:chExt cx="0" cy="0"/>
        </a:xfrm>
      </p:grpSpPr>
      <p:sp>
        <p:nvSpPr>
          <p:cNvPr id="166" name="Google Shape;166;p81"/>
          <p:cNvSpPr txBox="1">
            <a:spLocks noGrp="1"/>
          </p:cNvSpPr>
          <p:nvPr>
            <p:ph type="title"/>
          </p:nvPr>
        </p:nvSpPr>
        <p:spPr>
          <a:xfrm>
            <a:off x="388943" y="365125"/>
            <a:ext cx="1141411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81"/>
          <p:cNvSpPr txBox="1">
            <a:spLocks noGrp="1"/>
          </p:cNvSpPr>
          <p:nvPr>
            <p:ph type="body" idx="1"/>
          </p:nvPr>
        </p:nvSpPr>
        <p:spPr>
          <a:xfrm rot="5400000">
            <a:off x="3920330" y="-1705762"/>
            <a:ext cx="4351338" cy="11414113"/>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68" name="Google Shape;168;p8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9" name="Google Shape;169;p8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0" name="Google Shape;170;p81"/>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1" name="Google Shape;171;p8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72" name="Google Shape;172;p81"/>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3"/>
        <p:cNvGrpSpPr/>
        <p:nvPr/>
      </p:nvGrpSpPr>
      <p:grpSpPr>
        <a:xfrm>
          <a:off x="0" y="0"/>
          <a:ext cx="0" cy="0"/>
          <a:chOff x="0" y="0"/>
          <a:chExt cx="0" cy="0"/>
        </a:xfrm>
      </p:grpSpPr>
      <p:sp>
        <p:nvSpPr>
          <p:cNvPr id="174" name="Google Shape;174;p82"/>
          <p:cNvSpPr txBox="1">
            <a:spLocks noGrp="1"/>
          </p:cNvSpPr>
          <p:nvPr>
            <p:ph type="title"/>
          </p:nvPr>
        </p:nvSpPr>
        <p:spPr>
          <a:xfrm rot="5400000">
            <a:off x="7563391" y="1841431"/>
            <a:ext cx="5497039" cy="317402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a:buNone/>
              <a:defRPr sz="3200">
                <a:solidFill>
                  <a:srgbClr val="103864"/>
                </a:solidFill>
                <a:latin typeface="Roboto Mono"/>
                <a:ea typeface="Roboto Mono"/>
                <a:cs typeface="Roboto Mono"/>
                <a:sym typeface="Roboto Mon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p82"/>
          <p:cNvSpPr txBox="1">
            <a:spLocks noGrp="1"/>
          </p:cNvSpPr>
          <p:nvPr>
            <p:ph type="body" idx="1"/>
          </p:nvPr>
        </p:nvSpPr>
        <p:spPr>
          <a:xfrm rot="5400000">
            <a:off x="1732201" y="-663336"/>
            <a:ext cx="5497040" cy="8183557"/>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76" name="Google Shape;176;p82"/>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77" name="Google Shape;177;p82"/>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8" name="Google Shape;178;p82"/>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9" name="Google Shape;179;p82"/>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80" name="Google Shape;180;p82"/>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8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8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8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8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8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8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8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8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8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8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9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90"/>
          <p:cNvSpPr>
            <a:spLocks noGrp="1"/>
          </p:cNvSpPr>
          <p:nvPr>
            <p:ph type="pic" idx="2"/>
          </p:nvPr>
        </p:nvSpPr>
        <p:spPr>
          <a:xfrm>
            <a:off x="5183188" y="987425"/>
            <a:ext cx="6172200" cy="4873625"/>
          </a:xfrm>
          <a:prstGeom prst="rect">
            <a:avLst/>
          </a:prstGeom>
          <a:noFill/>
          <a:ln>
            <a:noFill/>
          </a:ln>
        </p:spPr>
      </p:sp>
      <p:sp>
        <p:nvSpPr>
          <p:cNvPr id="68" name="Google Shape;68;p9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6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
        <p:cNvGrpSpPr/>
        <p:nvPr/>
      </p:nvGrpSpPr>
      <p:grpSpPr>
        <a:xfrm>
          <a:off x="0" y="0"/>
          <a:ext cx="0" cy="0"/>
          <a:chOff x="0" y="0"/>
          <a:chExt cx="0" cy="0"/>
        </a:xfrm>
      </p:grpSpPr>
      <p:sp>
        <p:nvSpPr>
          <p:cNvPr id="85" name="Google Shape;85;p71"/>
          <p:cNvSpPr txBox="1">
            <a:spLocks noGrp="1"/>
          </p:cNvSpPr>
          <p:nvPr>
            <p:ph type="title"/>
          </p:nvPr>
        </p:nvSpPr>
        <p:spPr>
          <a:xfrm>
            <a:off x="388943" y="365125"/>
            <a:ext cx="11392749"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03864"/>
              </a:buClr>
              <a:buSzPts val="3200"/>
              <a:buFont typeface="Sora"/>
              <a:buNone/>
              <a:defRPr sz="3200" b="0" i="0" u="none" strike="noStrike" cap="none">
                <a:solidFill>
                  <a:srgbClr val="103864"/>
                </a:solidFill>
                <a:latin typeface="Sora"/>
                <a:ea typeface="Sora"/>
                <a:cs typeface="Sora"/>
                <a:sym typeface="Sor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71"/>
          <p:cNvSpPr txBox="1">
            <a:spLocks noGrp="1"/>
          </p:cNvSpPr>
          <p:nvPr>
            <p:ph type="body" idx="1"/>
          </p:nvPr>
        </p:nvSpPr>
        <p:spPr>
          <a:xfrm>
            <a:off x="388943" y="1825625"/>
            <a:ext cx="11392749" cy="4351338"/>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90000"/>
              </a:lnSpc>
              <a:spcBef>
                <a:spcPts val="1000"/>
              </a:spcBef>
              <a:spcAft>
                <a:spcPts val="0"/>
              </a:spcAft>
              <a:buClr>
                <a:srgbClr val="103864"/>
              </a:buClr>
              <a:buSzPts val="3200"/>
              <a:buFont typeface="Arial"/>
              <a:buChar char="•"/>
              <a:defRPr sz="3200" b="0" i="0" u="none" strike="noStrike" cap="none">
                <a:solidFill>
                  <a:srgbClr val="103864"/>
                </a:solidFill>
                <a:latin typeface="Sora"/>
                <a:ea typeface="Sora"/>
                <a:cs typeface="Sora"/>
                <a:sym typeface="Sora"/>
              </a:defRPr>
            </a:lvl1pPr>
            <a:lvl2pPr marL="914400" marR="0" lvl="1" indent="-406400" algn="l" rtl="0">
              <a:lnSpc>
                <a:spcPct val="90000"/>
              </a:lnSpc>
              <a:spcBef>
                <a:spcPts val="500"/>
              </a:spcBef>
              <a:spcAft>
                <a:spcPts val="0"/>
              </a:spcAft>
              <a:buClr>
                <a:srgbClr val="103864"/>
              </a:buClr>
              <a:buSzPts val="2800"/>
              <a:buFont typeface="Arial"/>
              <a:buChar char="•"/>
              <a:defRPr sz="2800" b="0" i="0" u="none" strike="noStrike" cap="none">
                <a:solidFill>
                  <a:srgbClr val="103864"/>
                </a:solidFill>
                <a:latin typeface="Sora"/>
                <a:ea typeface="Sora"/>
                <a:cs typeface="Sora"/>
                <a:sym typeface="Sora"/>
              </a:defRPr>
            </a:lvl2pPr>
            <a:lvl3pPr marL="1371600" marR="0" lvl="2" indent="-381000" algn="l" rtl="0">
              <a:lnSpc>
                <a:spcPct val="90000"/>
              </a:lnSpc>
              <a:spcBef>
                <a:spcPts val="500"/>
              </a:spcBef>
              <a:spcAft>
                <a:spcPts val="0"/>
              </a:spcAft>
              <a:buClr>
                <a:srgbClr val="103864"/>
              </a:buClr>
              <a:buSzPts val="2400"/>
              <a:buFont typeface="Arial"/>
              <a:buChar char="•"/>
              <a:defRPr sz="2400" b="0" i="0" u="none" strike="noStrike" cap="none">
                <a:solidFill>
                  <a:srgbClr val="103864"/>
                </a:solidFill>
                <a:latin typeface="Sora"/>
                <a:ea typeface="Sora"/>
                <a:cs typeface="Sora"/>
                <a:sym typeface="Sora"/>
              </a:defRPr>
            </a:lvl3pPr>
            <a:lvl4pPr marL="1828800" marR="0" lvl="3"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4pPr>
            <a:lvl5pPr marL="2286000" marR="0" lvl="4"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7" name="Google Shape;87;p71"/>
          <p:cNvPicPr preferRelativeResize="0"/>
          <p:nvPr/>
        </p:nvPicPr>
        <p:blipFill rotWithShape="1">
          <a:blip r:embed="rId12">
            <a:alphaModFix/>
          </a:blip>
          <a:srcRect/>
          <a:stretch/>
        </p:blipFill>
        <p:spPr>
          <a:xfrm>
            <a:off x="10412084" y="224287"/>
            <a:ext cx="1572880" cy="455637"/>
          </a:xfrm>
          <a:prstGeom prst="rect">
            <a:avLst/>
          </a:prstGeom>
          <a:noFill/>
          <a:ln>
            <a:noFill/>
          </a:ln>
        </p:spPr>
      </p:pic>
      <p:cxnSp>
        <p:nvCxnSpPr>
          <p:cNvPr id="88" name="Google Shape;88;p7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89" name="Google Shape;89;p7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0" name="Google Shape;90;p7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666" r:id="rId5"/>
    <p:sldLayoutId id="2147483667" r:id="rId6"/>
    <p:sldLayoutId id="2147483668" r:id="rId7"/>
    <p:sldLayoutId id="2147483669" r:id="rId8"/>
    <p:sldLayoutId id="2147483670" r:id="rId9"/>
    <p:sldLayoutId id="214748367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chart" Target="../charts/chart4.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slide" Target="slide26.xml"/><Relationship Id="rId7" Type="http://schemas.openxmlformats.org/officeDocument/2006/relationships/slide" Target="slide30.xml"/><Relationship Id="rId2" Type="http://schemas.openxmlformats.org/officeDocument/2006/relationships/notesSlide" Target="../notesSlides/notesSlide23.xml"/><Relationship Id="rId1" Type="http://schemas.openxmlformats.org/officeDocument/2006/relationships/slideLayout" Target="../slideLayouts/slideLayout13.xml"/><Relationship Id="rId6" Type="http://schemas.openxmlformats.org/officeDocument/2006/relationships/slide" Target="slide29.xml"/><Relationship Id="rId5" Type="http://schemas.openxmlformats.org/officeDocument/2006/relationships/slide" Target="slide28.xml"/><Relationship Id="rId4" Type="http://schemas.openxmlformats.org/officeDocument/2006/relationships/slide" Target="slide27.xml"/></Relationships>
</file>

<file path=ppt/slides/_rels/slide26.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24.xml"/><Relationship Id="rId1" Type="http://schemas.openxmlformats.org/officeDocument/2006/relationships/slideLayout" Target="../slideLayouts/slideLayout17.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25.xml"/><Relationship Id="rId1" Type="http://schemas.openxmlformats.org/officeDocument/2006/relationships/slideLayout" Target="../slideLayouts/slideLayout17.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26.xml"/><Relationship Id="rId1" Type="http://schemas.openxmlformats.org/officeDocument/2006/relationships/slideLayout" Target="../slideLayouts/slideLayout17.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27.xml"/><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28.xml"/><Relationship Id="rId1" Type="http://schemas.openxmlformats.org/officeDocument/2006/relationships/slideLayout" Target="../slideLayouts/slideLayout17.xml"/><Relationship Id="rId4" Type="http://schemas.openxmlformats.org/officeDocument/2006/relationships/image" Target="../media/image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hyperlink" Target="https://drive.google.com/file/d/1bg8sYJR4Ko03os9KHgd-rR8yiWEP6gpQ/preview" TargetMode="External"/><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
        <p:cNvGrpSpPr/>
        <p:nvPr/>
      </p:nvGrpSpPr>
      <p:grpSpPr>
        <a:xfrm>
          <a:off x="0" y="0"/>
          <a:ext cx="0" cy="0"/>
          <a:chOff x="0" y="0"/>
          <a:chExt cx="0" cy="0"/>
        </a:xfrm>
      </p:grpSpPr>
      <p:grpSp>
        <p:nvGrpSpPr>
          <p:cNvPr id="186" name="Google Shape;186;p1"/>
          <p:cNvGrpSpPr/>
          <p:nvPr/>
        </p:nvGrpSpPr>
        <p:grpSpPr>
          <a:xfrm>
            <a:off x="1352100" y="2431013"/>
            <a:ext cx="9487800" cy="1199299"/>
            <a:chOff x="1352101" y="2247783"/>
            <a:chExt cx="9487800" cy="1199299"/>
          </a:xfrm>
        </p:grpSpPr>
        <p:sp>
          <p:nvSpPr>
            <p:cNvPr id="187" name="Google Shape;187;p1"/>
            <p:cNvSpPr txBox="1"/>
            <p:nvPr/>
          </p:nvSpPr>
          <p:spPr>
            <a:xfrm>
              <a:off x="1352101" y="2247783"/>
              <a:ext cx="94878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4400"/>
                <a:buFont typeface="Sora"/>
                <a:buNone/>
              </a:pPr>
              <a:r>
                <a:rPr lang="en-US" sz="4400" dirty="0">
                  <a:solidFill>
                    <a:srgbClr val="FFFFFF"/>
                  </a:solidFill>
                  <a:latin typeface="Sora"/>
                  <a:ea typeface="Sora"/>
                  <a:cs typeface="Sora"/>
                  <a:sym typeface="Sora"/>
                </a:rPr>
                <a:t>INSURANCE</a:t>
              </a:r>
              <a:endParaRPr sz="1400" b="0" i="0" u="none" strike="noStrike" cap="none" dirty="0">
                <a:solidFill>
                  <a:srgbClr val="000000"/>
                </a:solidFill>
                <a:latin typeface="Arial"/>
                <a:ea typeface="Arial"/>
                <a:cs typeface="Arial"/>
                <a:sym typeface="Arial"/>
              </a:endParaRPr>
            </a:p>
          </p:txBody>
        </p:sp>
        <p:sp>
          <p:nvSpPr>
            <p:cNvPr id="188" name="Google Shape;188;p1"/>
            <p:cNvSpPr/>
            <p:nvPr/>
          </p:nvSpPr>
          <p:spPr>
            <a:xfrm>
              <a:off x="3306290" y="3044482"/>
              <a:ext cx="5579400" cy="402600"/>
            </a:xfrm>
            <a:prstGeom prst="roundRect">
              <a:avLst>
                <a:gd name="adj" fmla="val 50000"/>
              </a:avLst>
            </a:prstGeom>
            <a:solidFill>
              <a:srgbClr val="F3C14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103864"/>
                </a:buClr>
                <a:buSzPts val="1800"/>
                <a:buFont typeface="Sora"/>
                <a:buNone/>
              </a:pPr>
              <a:r>
                <a:rPr lang="en-US" sz="1800">
                  <a:solidFill>
                    <a:srgbClr val="103864"/>
                  </a:solidFill>
                  <a:latin typeface="Sora"/>
                  <a:ea typeface="Sora"/>
                  <a:cs typeface="Sora"/>
                  <a:sym typeface="Sora"/>
                </a:rPr>
                <a:t>Probability Course - Sekolah Data Pacmann</a:t>
              </a:r>
              <a:endParaRPr sz="1800" b="0" i="0" u="none" strike="noStrike" cap="none">
                <a:solidFill>
                  <a:srgbClr val="103864"/>
                </a:solidFill>
                <a:latin typeface="Sora"/>
                <a:ea typeface="Sora"/>
                <a:cs typeface="Sora"/>
                <a:sym typeface="Sora"/>
              </a:endParaRPr>
            </a:p>
          </p:txBody>
        </p:sp>
      </p:grpSp>
      <p:pic>
        <p:nvPicPr>
          <p:cNvPr id="189" name="Google Shape;189;p1"/>
          <p:cNvPicPr preferRelativeResize="0"/>
          <p:nvPr/>
        </p:nvPicPr>
        <p:blipFill rotWithShape="1">
          <a:blip r:embed="rId4">
            <a:alphaModFix/>
          </a:blip>
          <a:srcRect/>
          <a:stretch/>
        </p:blipFill>
        <p:spPr>
          <a:xfrm>
            <a:off x="10412083" y="224287"/>
            <a:ext cx="1572882" cy="455637"/>
          </a:xfrm>
          <a:prstGeom prst="rect">
            <a:avLst/>
          </a:prstGeom>
          <a:noFill/>
          <a:ln>
            <a:noFill/>
          </a:ln>
        </p:spPr>
      </p:pic>
      <p:sp>
        <p:nvSpPr>
          <p:cNvPr id="190" name="Google Shape;190;p1"/>
          <p:cNvSpPr txBox="1"/>
          <p:nvPr/>
        </p:nvSpPr>
        <p:spPr>
          <a:xfrm>
            <a:off x="10662473" y="6414143"/>
            <a:ext cx="128592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91" name="Google Shape;191;p1"/>
          <p:cNvSpPr txBox="1"/>
          <p:nvPr/>
        </p:nvSpPr>
        <p:spPr>
          <a:xfrm>
            <a:off x="496312" y="6414143"/>
            <a:ext cx="78899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cxnSp>
        <p:nvCxnSpPr>
          <p:cNvPr id="192" name="Google Shape;192;p1"/>
          <p:cNvCxnSpPr/>
          <p:nvPr/>
        </p:nvCxnSpPr>
        <p:spPr>
          <a:xfrm>
            <a:off x="388943" y="6521865"/>
            <a:ext cx="145478" cy="0"/>
          </a:xfrm>
          <a:prstGeom prst="straightConnector1">
            <a:avLst/>
          </a:prstGeom>
          <a:noFill/>
          <a:ln w="9525" cap="flat" cmpd="sng">
            <a:solidFill>
              <a:schemeClr val="lt1"/>
            </a:solidFill>
            <a:prstDash val="solid"/>
            <a:miter lim="800000"/>
            <a:headEnd type="none" w="sm" len="sm"/>
            <a:tailEnd type="stealth"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Mean of BMI</a:t>
            </a:r>
          </a:p>
        </p:txBody>
      </p:sp>
      <p:sp>
        <p:nvSpPr>
          <p:cNvPr id="252" name="Google Shape;252;g1451da43991_0_5"/>
          <p:cNvSpPr txBox="1"/>
          <p:nvPr/>
        </p:nvSpPr>
        <p:spPr>
          <a:xfrm>
            <a:off x="401515" y="1584375"/>
            <a:ext cx="11388900" cy="4708941"/>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Initially, by using original dataset, Mean of BMI from dataset is 30.66.This value shows most users of health insurance is in obese range (30-40). It is also nothing different with mean of BMI women (30.94) and men (30.38) from gender sorted dataset and also  smokers (30.71) and non-smokers (30.65) from smoking habit sorted dataset, most of them are in the obese range.</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From BMI above 25 and smoking habit sorted dataset, mean of charge is calculated where mean of charge of smokers with BMI above 25 is 35116.91 and for non-smokers with BMI above 25 is 8659.59. most of smokers charge is higher than non smokers and in addition with BMI, the average result is even higher and it leads to assumption that smoking habit combined with high BMI affect more impact than only smoking habit for charges value of health insurance users. </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101600" lvl="0" algn="l" rtl="0">
              <a:spcBef>
                <a:spcPts val="0"/>
              </a:spcBef>
              <a:spcAft>
                <a:spcPts val="0"/>
              </a:spcAft>
              <a:buClr>
                <a:srgbClr val="103864"/>
              </a:buClr>
              <a:buSzPts val="2000"/>
            </a:pPr>
            <a:r>
              <a:rPr lang="en-US" dirty="0"/>
              <a:t>Mean </a:t>
            </a:r>
            <a:r>
              <a:rPr lang="en-US" sz="3200" dirty="0">
                <a:solidFill>
                  <a:srgbClr val="103864"/>
                </a:solidFill>
                <a:latin typeface="Sora"/>
                <a:ea typeface="Sora"/>
                <a:cs typeface="Sora"/>
                <a:sym typeface="Sora"/>
              </a:rPr>
              <a:t>age of women and men who smoke</a:t>
            </a:r>
          </a:p>
        </p:txBody>
      </p:sp>
      <p:sp>
        <p:nvSpPr>
          <p:cNvPr id="252" name="Google Shape;252;g1451da43991_0_5"/>
          <p:cNvSpPr txBox="1"/>
          <p:nvPr/>
        </p:nvSpPr>
        <p:spPr>
          <a:xfrm>
            <a:off x="401515" y="1584375"/>
            <a:ext cx="11388900" cy="3785611"/>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Initially, the original data is sorted into smoker and non-smokers. Afterward, separate smokers data and sort men and women in that area. Then, calculate differently by using women area and excel formula “average” in age row, mean of age of women who smoke can be obtained. Finally, repeat calculation by using men area and excel formula “average” in age row, mean of age of men who smoke can be obtained</a:t>
            </a:r>
          </a:p>
          <a:p>
            <a:pPr marL="457200" lvl="0" indent="0" algn="l" rtl="0">
              <a:spcBef>
                <a:spcPts val="0"/>
              </a:spcBef>
              <a:spcAft>
                <a:spcPts val="0"/>
              </a:spcAft>
              <a:buNone/>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Mean of age of women who smoke from dataset is 38.61</a:t>
            </a:r>
          </a:p>
          <a:p>
            <a:pPr marL="457200" indent="-355600">
              <a:buClr>
                <a:srgbClr val="103864"/>
              </a:buClr>
              <a:buSzPts val="2000"/>
              <a:buFont typeface="Sora"/>
              <a:buChar char="•"/>
            </a:pPr>
            <a:r>
              <a:rPr lang="en-US" sz="2000" dirty="0">
                <a:solidFill>
                  <a:srgbClr val="103864"/>
                </a:solidFill>
                <a:latin typeface="Sora"/>
                <a:ea typeface="Sora"/>
                <a:cs typeface="Sora"/>
                <a:sym typeface="Sora"/>
              </a:rPr>
              <a:t>While mean of age of men who smoke from dataset is 38.44</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Pertaining to the calculation Mean of age of women who smoke  and men who smoke are different where Mean of age of women who smoke is higher than men had.</a:t>
            </a:r>
          </a:p>
        </p:txBody>
      </p:sp>
    </p:spTree>
    <p:extLst>
      <p:ext uri="{BB962C8B-B14F-4D97-AF65-F5344CB8AC3E}">
        <p14:creationId xmlns:p14="http://schemas.microsoft.com/office/powerpoint/2010/main" val="1225737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142ad2f6649_0_49"/>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Categorical Variables Analysis</a:t>
            </a:r>
            <a:endParaRPr sz="4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142ad2f6649_0_8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Charges value women and men </a:t>
            </a:r>
            <a:endParaRPr dirty="0"/>
          </a:p>
        </p:txBody>
      </p:sp>
      <p:sp>
        <p:nvSpPr>
          <p:cNvPr id="240" name="Google Shape;240;g142ad2f6649_0_89"/>
          <p:cNvSpPr txBox="1"/>
          <p:nvPr/>
        </p:nvSpPr>
        <p:spPr>
          <a:xfrm>
            <a:off x="401515" y="1584375"/>
            <a:ext cx="11388900" cy="2862282"/>
          </a:xfrm>
          <a:prstGeom prst="rect">
            <a:avLst/>
          </a:prstGeom>
          <a:noFill/>
          <a:ln>
            <a:noFill/>
          </a:ln>
        </p:spPr>
        <p:txBody>
          <a:bodyPr spcFirstLastPara="1" wrap="square" lIns="91425" tIns="45700" rIns="91425" bIns="45700" anchor="t" anchorCtr="0">
            <a:spAutoFit/>
          </a:bodyPr>
          <a:lstStyle/>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original dataset, Mean of charges from dataset is 13270.422.This  value shows average users charges of health insurance is quite high.</a:t>
            </a: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Moreover, by using gender sorted data, there are 662 women and 676 men of users which is quite similar. It means 49.48% and 50.52% consecutively proportion of women and men. Mean of women charges of smoker is 12569.58 while 13956.75 for men. Pertaining to the calculation mean of the data charges of men is slightly higher than men one. While the difference is small, it can be assumed that gender gives quite small impact to the user value or value of charges.</a:t>
            </a:r>
          </a:p>
        </p:txBody>
      </p:sp>
    </p:spTree>
    <p:extLst>
      <p:ext uri="{BB962C8B-B14F-4D97-AF65-F5344CB8AC3E}">
        <p14:creationId xmlns:p14="http://schemas.microsoft.com/office/powerpoint/2010/main" val="6651715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g142ad2f6649_0_10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103864"/>
              </a:buClr>
              <a:buSzPts val="3200"/>
              <a:buFont typeface="Sora"/>
              <a:buNone/>
            </a:pPr>
            <a:r>
              <a:rPr lang="en-US" dirty="0"/>
              <a:t>Proportion of smokers and non smokers</a:t>
            </a:r>
            <a:endParaRPr dirty="0"/>
          </a:p>
        </p:txBody>
      </p:sp>
      <p:sp>
        <p:nvSpPr>
          <p:cNvPr id="270" name="Google Shape;270;g142ad2f6649_0_104"/>
          <p:cNvSpPr txBox="1"/>
          <p:nvPr/>
        </p:nvSpPr>
        <p:spPr>
          <a:xfrm>
            <a:off x="401515" y="1584375"/>
            <a:ext cx="11388900" cy="5324494"/>
          </a:xfrm>
          <a:prstGeom prst="rect">
            <a:avLst/>
          </a:prstGeom>
          <a:noFill/>
          <a:ln>
            <a:noFill/>
          </a:ln>
        </p:spPr>
        <p:txBody>
          <a:bodyPr spcFirstLastPara="1" wrap="square" lIns="91425" tIns="45700" rIns="91425" bIns="45700" anchor="t" anchorCtr="0">
            <a:spAutoFit/>
          </a:bodyPr>
          <a:lstStyle/>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sorted smokers and non-smokers data, proportion of smokers and non smokers can be counted. From 1338 users, 274 users are smokers while 1064 users are non-smokers. Based on those data, 0.2048 (20.48% ) is proportion of smokers and the rest 0.7952 (79.52% ) is proportion of non smokers. Non smokers user are far higher than smokers user. </a:t>
            </a: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 </a:t>
            </a:r>
            <a:endParaRPr sz="2000" dirty="0">
              <a:solidFill>
                <a:srgbClr val="103864"/>
              </a:solidFill>
              <a:latin typeface="Sora"/>
              <a:ea typeface="Sora"/>
              <a:cs typeface="Sora"/>
              <a:sym typeface="Sora"/>
            </a:endParaRPr>
          </a:p>
        </p:txBody>
      </p:sp>
      <p:graphicFrame>
        <p:nvGraphicFramePr>
          <p:cNvPr id="6" name="Chart 5">
            <a:extLst>
              <a:ext uri="{FF2B5EF4-FFF2-40B4-BE49-F238E27FC236}">
                <a16:creationId xmlns:a16="http://schemas.microsoft.com/office/drawing/2014/main" id="{FA6DAFA4-8E0E-494A-BF50-F03526A1CAE6}"/>
              </a:ext>
            </a:extLst>
          </p:cNvPr>
          <p:cNvGraphicFramePr>
            <a:graphicFrameLocks/>
          </p:cNvGraphicFramePr>
          <p:nvPr>
            <p:extLst>
              <p:ext uri="{D42A27DB-BD31-4B8C-83A1-F6EECF244321}">
                <p14:modId xmlns:p14="http://schemas.microsoft.com/office/powerpoint/2010/main" val="2592895001"/>
              </p:ext>
            </p:extLst>
          </p:nvPr>
        </p:nvGraphicFramePr>
        <p:xfrm>
          <a:off x="3607917" y="1338010"/>
          <a:ext cx="5212525" cy="344500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g142ad2f6649_0_9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Proportion of charges in each region</a:t>
            </a:r>
            <a:endParaRPr dirty="0"/>
          </a:p>
        </p:txBody>
      </p:sp>
      <p:sp>
        <p:nvSpPr>
          <p:cNvPr id="276" name="Google Shape;276;g142ad2f6649_0_99"/>
          <p:cNvSpPr txBox="1"/>
          <p:nvPr/>
        </p:nvSpPr>
        <p:spPr>
          <a:xfrm>
            <a:off x="401515" y="1584375"/>
            <a:ext cx="11388900" cy="5324494"/>
          </a:xfrm>
          <a:prstGeom prst="rect">
            <a:avLst/>
          </a:prstGeom>
          <a:noFill/>
          <a:ln>
            <a:noFill/>
          </a:ln>
        </p:spPr>
        <p:txBody>
          <a:bodyPr spcFirstLastPara="1" wrap="square" lIns="91425" tIns="45700" rIns="91425" bIns="45700" anchor="t" anchorCtr="0">
            <a:spAutoFit/>
          </a:bodyPr>
          <a:lstStyle/>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101600">
              <a:buClr>
                <a:srgbClr val="103864"/>
              </a:buClr>
              <a:buSzPts val="2000"/>
            </a:pPr>
            <a:endParaRPr lang="en-US" sz="2000" dirty="0">
              <a:solidFill>
                <a:srgbClr val="103864"/>
              </a:solidFill>
              <a:latin typeface="Sora"/>
              <a:ea typeface="Sora"/>
              <a:cs typeface="Sora"/>
              <a:sym typeface="Sora"/>
            </a:endParaRPr>
          </a:p>
          <a:p>
            <a:pPr marL="101600">
              <a:buClr>
                <a:srgbClr val="103864"/>
              </a:buClr>
              <a:buSzPts val="2000"/>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region sorted data, proportion charge of each region can be counted. From 1338 users with total charges of 17755824.99, 324 users are from northeast with total charges of 4343668.583 where its 0.2446 charge proportion. 325 users are from northwest with total charges of 4035711.997 where its 0.2277 proportion . 364 users are from southeast with total charges of 5363689.763 where its 0.3021 charge proportion. 325 users are from southwest with total charges of 4012754.648</a:t>
            </a:r>
          </a:p>
          <a:p>
            <a:pPr marL="457200" indent="-355600">
              <a:buClr>
                <a:srgbClr val="103864"/>
              </a:buClr>
              <a:buSzPts val="2000"/>
              <a:buFont typeface="Sora"/>
              <a:buChar char="•"/>
            </a:pPr>
            <a:r>
              <a:rPr lang="en-US" sz="2000" dirty="0">
                <a:solidFill>
                  <a:srgbClr val="103864"/>
                </a:solidFill>
                <a:latin typeface="Sora"/>
                <a:ea typeface="Sora"/>
                <a:cs typeface="Sora"/>
                <a:sym typeface="Sora"/>
              </a:rPr>
              <a:t> where its 0.2260 proportion. </a:t>
            </a:r>
          </a:p>
        </p:txBody>
      </p:sp>
      <p:graphicFrame>
        <p:nvGraphicFramePr>
          <p:cNvPr id="5" name="Chart 4">
            <a:extLst>
              <a:ext uri="{FF2B5EF4-FFF2-40B4-BE49-F238E27FC236}">
                <a16:creationId xmlns:a16="http://schemas.microsoft.com/office/drawing/2014/main" id="{FA6DAFA4-8E0E-494A-BF50-F03526A1CAE6}"/>
              </a:ext>
            </a:extLst>
          </p:cNvPr>
          <p:cNvGraphicFramePr>
            <a:graphicFrameLocks/>
          </p:cNvGraphicFramePr>
          <p:nvPr>
            <p:extLst>
              <p:ext uri="{D42A27DB-BD31-4B8C-83A1-F6EECF244321}">
                <p14:modId xmlns:p14="http://schemas.microsoft.com/office/powerpoint/2010/main" val="547541344"/>
              </p:ext>
            </p:extLst>
          </p:nvPr>
        </p:nvGraphicFramePr>
        <p:xfrm>
          <a:off x="2222696" y="1308295"/>
          <a:ext cx="7399606" cy="349230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g142ad2f6649_0_9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Proportion of region</a:t>
            </a:r>
            <a:endParaRPr dirty="0"/>
          </a:p>
        </p:txBody>
      </p:sp>
      <p:sp>
        <p:nvSpPr>
          <p:cNvPr id="276" name="Google Shape;276;g142ad2f6649_0_99"/>
          <p:cNvSpPr txBox="1"/>
          <p:nvPr/>
        </p:nvSpPr>
        <p:spPr>
          <a:xfrm>
            <a:off x="401515" y="1584375"/>
            <a:ext cx="11388900" cy="4401164"/>
          </a:xfrm>
          <a:prstGeom prst="rect">
            <a:avLst/>
          </a:prstGeom>
          <a:noFill/>
          <a:ln>
            <a:noFill/>
          </a:ln>
        </p:spPr>
        <p:txBody>
          <a:bodyPr spcFirstLastPara="1" wrap="square" lIns="91425" tIns="45700" rIns="91425" bIns="45700" anchor="t" anchorCtr="0">
            <a:spAutoFit/>
          </a:bodyPr>
          <a:lstStyle/>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101600">
              <a:buClr>
                <a:srgbClr val="103864"/>
              </a:buClr>
              <a:buSzPts val="2000"/>
            </a:pPr>
            <a:endParaRPr lang="en-US" sz="2000" dirty="0">
              <a:solidFill>
                <a:srgbClr val="103864"/>
              </a:solidFill>
              <a:latin typeface="Sora"/>
              <a:ea typeface="Sora"/>
              <a:cs typeface="Sora"/>
              <a:sym typeface="Sora"/>
            </a:endParaRPr>
          </a:p>
          <a:p>
            <a:pPr marL="101600">
              <a:buClr>
                <a:srgbClr val="103864"/>
              </a:buClr>
              <a:buSzPts val="2000"/>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region sorted data, proportion charge of each region can be counted. From four regions, 3 regions are almost similar in proportion about 0.24 (</a:t>
            </a:r>
            <a:r>
              <a:rPr lang="en-US" sz="2000" dirty="0" err="1">
                <a:solidFill>
                  <a:srgbClr val="103864"/>
                </a:solidFill>
                <a:latin typeface="Sora"/>
                <a:ea typeface="Sora"/>
                <a:cs typeface="Sora"/>
                <a:sym typeface="Sora"/>
              </a:rPr>
              <a:t>nourtheast</a:t>
            </a:r>
            <a:r>
              <a:rPr lang="en-US" sz="2000" dirty="0">
                <a:solidFill>
                  <a:srgbClr val="103864"/>
                </a:solidFill>
                <a:latin typeface="Sora"/>
                <a:ea typeface="Sora"/>
                <a:cs typeface="Sora"/>
                <a:sym typeface="Sora"/>
              </a:rPr>
              <a:t> 0.2422, northwest 0.2429, southwest 0.2429) while southeast region is slightly higher about 0.2720</a:t>
            </a:r>
          </a:p>
        </p:txBody>
      </p:sp>
      <p:graphicFrame>
        <p:nvGraphicFramePr>
          <p:cNvPr id="5" name="Chart 4">
            <a:extLst>
              <a:ext uri="{FF2B5EF4-FFF2-40B4-BE49-F238E27FC236}">
                <a16:creationId xmlns:a16="http://schemas.microsoft.com/office/drawing/2014/main" id="{FA6DAFA4-8E0E-494A-BF50-F03526A1CAE6}"/>
              </a:ext>
            </a:extLst>
          </p:cNvPr>
          <p:cNvGraphicFramePr>
            <a:graphicFrameLocks/>
          </p:cNvGraphicFramePr>
          <p:nvPr>
            <p:extLst>
              <p:ext uri="{D42A27DB-BD31-4B8C-83A1-F6EECF244321}">
                <p14:modId xmlns:p14="http://schemas.microsoft.com/office/powerpoint/2010/main" val="3826059757"/>
              </p:ext>
            </p:extLst>
          </p:nvPr>
        </p:nvGraphicFramePr>
        <p:xfrm>
          <a:off x="2222696" y="1308295"/>
          <a:ext cx="7399606" cy="349230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FA6DAFA4-8E0E-494A-BF50-F03526A1CAE6}"/>
              </a:ext>
            </a:extLst>
          </p:cNvPr>
          <p:cNvGraphicFramePr>
            <a:graphicFrameLocks/>
          </p:cNvGraphicFramePr>
          <p:nvPr>
            <p:extLst>
              <p:ext uri="{D42A27DB-BD31-4B8C-83A1-F6EECF244321}">
                <p14:modId xmlns:p14="http://schemas.microsoft.com/office/powerpoint/2010/main" val="2127667691"/>
              </p:ext>
            </p:extLst>
          </p:nvPr>
        </p:nvGraphicFramePr>
        <p:xfrm>
          <a:off x="3392213" y="1308295"/>
          <a:ext cx="5394959" cy="320743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423491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g142ad2f6649_0_10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103864"/>
              </a:buClr>
              <a:buSzPts val="3200"/>
              <a:buFont typeface="Sora"/>
              <a:buNone/>
            </a:pPr>
            <a:r>
              <a:rPr lang="en-US" dirty="0"/>
              <a:t>Proportion of female and male smokers</a:t>
            </a:r>
            <a:endParaRPr dirty="0"/>
          </a:p>
        </p:txBody>
      </p:sp>
      <p:sp>
        <p:nvSpPr>
          <p:cNvPr id="270" name="Google Shape;270;g142ad2f6649_0_104"/>
          <p:cNvSpPr txBox="1"/>
          <p:nvPr/>
        </p:nvSpPr>
        <p:spPr>
          <a:xfrm>
            <a:off x="401515" y="1584375"/>
            <a:ext cx="11388900" cy="5324494"/>
          </a:xfrm>
          <a:prstGeom prst="rect">
            <a:avLst/>
          </a:prstGeom>
          <a:noFill/>
          <a:ln>
            <a:noFill/>
          </a:ln>
        </p:spPr>
        <p:txBody>
          <a:bodyPr spcFirstLastPara="1" wrap="square" lIns="91425" tIns="45700" rIns="91425" bIns="45700" anchor="t" anchorCtr="0">
            <a:spAutoFit/>
          </a:bodyPr>
          <a:lstStyle/>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gender sorted smokers data, proportion of female smokers can be counted. From 274 smoking users, 115 are women while 159 users are men. Based on those data, the proportion of user is a female when its known she is a smoker is 0.42 whereas the proportion of user is a male when its known he is a smoker is 0.58. the male smokers proportion is higher than female smokers.</a:t>
            </a: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 </a:t>
            </a:r>
            <a:endParaRPr sz="2000" dirty="0">
              <a:solidFill>
                <a:srgbClr val="103864"/>
              </a:solidFill>
              <a:latin typeface="Sora"/>
              <a:ea typeface="Sora"/>
              <a:cs typeface="Sora"/>
              <a:sym typeface="Sora"/>
            </a:endParaRPr>
          </a:p>
        </p:txBody>
      </p:sp>
      <p:graphicFrame>
        <p:nvGraphicFramePr>
          <p:cNvPr id="5" name="Chart 4">
            <a:extLst>
              <a:ext uri="{FF2B5EF4-FFF2-40B4-BE49-F238E27FC236}">
                <a16:creationId xmlns:a16="http://schemas.microsoft.com/office/drawing/2014/main" id="{FA6DAFA4-8E0E-494A-BF50-F03526A1CAE6}"/>
              </a:ext>
            </a:extLst>
          </p:cNvPr>
          <p:cNvGraphicFramePr>
            <a:graphicFrameLocks/>
          </p:cNvGraphicFramePr>
          <p:nvPr>
            <p:extLst>
              <p:ext uri="{D42A27DB-BD31-4B8C-83A1-F6EECF244321}">
                <p14:modId xmlns:p14="http://schemas.microsoft.com/office/powerpoint/2010/main" val="1897852503"/>
              </p:ext>
            </p:extLst>
          </p:nvPr>
        </p:nvGraphicFramePr>
        <p:xfrm>
          <a:off x="3799114" y="1378857"/>
          <a:ext cx="5344886" cy="34376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404838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3A168-4B9B-4FEA-B40B-3A7868ED72F6}"/>
              </a:ext>
            </a:extLst>
          </p:cNvPr>
          <p:cNvSpPr>
            <a:spLocks noGrp="1"/>
          </p:cNvSpPr>
          <p:nvPr>
            <p:ph type="title"/>
          </p:nvPr>
        </p:nvSpPr>
        <p:spPr/>
        <p:txBody>
          <a:bodyPr/>
          <a:lstStyle/>
          <a:p>
            <a:r>
              <a:rPr lang="en-US" dirty="0"/>
              <a:t>Charge data distribution for each region</a:t>
            </a:r>
          </a:p>
        </p:txBody>
      </p:sp>
      <p:sp>
        <p:nvSpPr>
          <p:cNvPr id="6" name="TextBox 5">
            <a:extLst>
              <a:ext uri="{FF2B5EF4-FFF2-40B4-BE49-F238E27FC236}">
                <a16:creationId xmlns:a16="http://schemas.microsoft.com/office/drawing/2014/main" id="{4004C718-460C-421B-9A08-719D73E65389}"/>
              </a:ext>
            </a:extLst>
          </p:cNvPr>
          <p:cNvSpPr txBox="1"/>
          <p:nvPr/>
        </p:nvSpPr>
        <p:spPr>
          <a:xfrm>
            <a:off x="229286" y="4618937"/>
            <a:ext cx="11401542" cy="1938992"/>
          </a:xfrm>
          <a:prstGeom prst="rect">
            <a:avLst/>
          </a:prstGeom>
          <a:noFill/>
        </p:spPr>
        <p:txBody>
          <a:bodyPr wrap="square">
            <a:spAutoFit/>
          </a:bodyPr>
          <a:lstStyle/>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101600">
              <a:buClr>
                <a:srgbClr val="103864"/>
              </a:buClr>
              <a:buSzPts val="2000"/>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region sorted data and make class range and frequency for every region the charges distribution can be highlighted, According to the curve, most of first, sixth, seventh, and eighth class range is northeast users while for the second class range, southwest user.</a:t>
            </a:r>
          </a:p>
        </p:txBody>
      </p:sp>
      <p:graphicFrame>
        <p:nvGraphicFramePr>
          <p:cNvPr id="5" name="Chart 4">
            <a:extLst>
              <a:ext uri="{FF2B5EF4-FFF2-40B4-BE49-F238E27FC236}">
                <a16:creationId xmlns:a16="http://schemas.microsoft.com/office/drawing/2014/main" id="{9D9E1F82-F2D8-4295-ADB1-091E84B1FC8A}"/>
              </a:ext>
            </a:extLst>
          </p:cNvPr>
          <p:cNvGraphicFramePr>
            <a:graphicFrameLocks/>
          </p:cNvGraphicFramePr>
          <p:nvPr>
            <p:extLst>
              <p:ext uri="{D42A27DB-BD31-4B8C-83A1-F6EECF244321}">
                <p14:modId xmlns:p14="http://schemas.microsoft.com/office/powerpoint/2010/main" val="3710385877"/>
              </p:ext>
            </p:extLst>
          </p:nvPr>
        </p:nvGraphicFramePr>
        <p:xfrm>
          <a:off x="2782773" y="1291771"/>
          <a:ext cx="6956313" cy="402079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308848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3A168-4B9B-4FEA-B40B-3A7868ED72F6}"/>
              </a:ext>
            </a:extLst>
          </p:cNvPr>
          <p:cNvSpPr>
            <a:spLocks noGrp="1"/>
          </p:cNvSpPr>
          <p:nvPr>
            <p:ph type="title"/>
          </p:nvPr>
        </p:nvSpPr>
        <p:spPr/>
        <p:txBody>
          <a:bodyPr/>
          <a:lstStyle/>
          <a:p>
            <a:r>
              <a:rPr lang="en-US" dirty="0"/>
              <a:t>Charge data distribution for each region</a:t>
            </a:r>
          </a:p>
        </p:txBody>
      </p:sp>
      <p:pic>
        <p:nvPicPr>
          <p:cNvPr id="4" name="Picture 3">
            <a:extLst>
              <a:ext uri="{FF2B5EF4-FFF2-40B4-BE49-F238E27FC236}">
                <a16:creationId xmlns:a16="http://schemas.microsoft.com/office/drawing/2014/main" id="{763652A7-E0CE-4E1F-BFB1-6BDCD33CDEEE}"/>
              </a:ext>
            </a:extLst>
          </p:cNvPr>
          <p:cNvPicPr>
            <a:picLocks noChangeAspect="1"/>
          </p:cNvPicPr>
          <p:nvPr/>
        </p:nvPicPr>
        <p:blipFill rotWithShape="1">
          <a:blip r:embed="rId2"/>
          <a:srcRect l="28407" t="11130" r="1870" b="11443"/>
          <a:stretch/>
        </p:blipFill>
        <p:spPr>
          <a:xfrm>
            <a:off x="2903828" y="1443943"/>
            <a:ext cx="6371771" cy="3978143"/>
          </a:xfrm>
          <a:prstGeom prst="rect">
            <a:avLst/>
          </a:prstGeom>
        </p:spPr>
      </p:pic>
      <p:sp>
        <p:nvSpPr>
          <p:cNvPr id="6" name="TextBox 5">
            <a:extLst>
              <a:ext uri="{FF2B5EF4-FFF2-40B4-BE49-F238E27FC236}">
                <a16:creationId xmlns:a16="http://schemas.microsoft.com/office/drawing/2014/main" id="{4004C718-460C-421B-9A08-719D73E65389}"/>
              </a:ext>
            </a:extLst>
          </p:cNvPr>
          <p:cNvSpPr txBox="1"/>
          <p:nvPr/>
        </p:nvSpPr>
        <p:spPr>
          <a:xfrm>
            <a:off x="229286" y="4618937"/>
            <a:ext cx="11401542" cy="1938992"/>
          </a:xfrm>
          <a:prstGeom prst="rect">
            <a:avLst/>
          </a:prstGeom>
          <a:noFill/>
        </p:spPr>
        <p:txBody>
          <a:bodyPr wrap="square">
            <a:spAutoFit/>
          </a:bodyPr>
          <a:lstStyle/>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tableau features distribution of total charges per region is easily shown. According to the curve, total charges of non smokers are almost similar for all region while smokers in southeast pay the highest health bill among other regions.</a:t>
            </a:r>
          </a:p>
        </p:txBody>
      </p:sp>
    </p:spTree>
    <p:extLst>
      <p:ext uri="{BB962C8B-B14F-4D97-AF65-F5344CB8AC3E}">
        <p14:creationId xmlns:p14="http://schemas.microsoft.com/office/powerpoint/2010/main" val="2482212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Outline</a:t>
            </a:r>
            <a:endParaRPr/>
          </a:p>
        </p:txBody>
      </p:sp>
      <p:sp>
        <p:nvSpPr>
          <p:cNvPr id="198" name="Google Shape;198;p4"/>
          <p:cNvSpPr txBox="1"/>
          <p:nvPr/>
        </p:nvSpPr>
        <p:spPr>
          <a:xfrm>
            <a:off x="401515" y="1584375"/>
            <a:ext cx="11388900" cy="25551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Sora"/>
              <a:buChar char="•"/>
            </a:pPr>
            <a:r>
              <a:rPr lang="en-US" sz="2000">
                <a:solidFill>
                  <a:srgbClr val="103864"/>
                </a:solidFill>
                <a:latin typeface="Sora"/>
                <a:ea typeface="Sora"/>
                <a:cs typeface="Sora"/>
                <a:sym typeface="Sora"/>
              </a:rPr>
              <a:t>Introduction</a:t>
            </a:r>
            <a:endParaRPr sz="200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a:solidFill>
                  <a:srgbClr val="103864"/>
                </a:solidFill>
                <a:latin typeface="Sora"/>
                <a:ea typeface="Sora"/>
                <a:cs typeface="Sora"/>
                <a:sym typeface="Sora"/>
              </a:rPr>
              <a:t>Dataset</a:t>
            </a:r>
            <a:endParaRPr sz="200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a:solidFill>
                  <a:srgbClr val="103864"/>
                </a:solidFill>
                <a:latin typeface="Sora"/>
                <a:ea typeface="Sora"/>
                <a:cs typeface="Sora"/>
                <a:sym typeface="Sora"/>
              </a:rPr>
              <a:t>Descriptive Statistic Analysis</a:t>
            </a:r>
            <a:endParaRPr sz="200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a:solidFill>
                  <a:srgbClr val="103864"/>
                </a:solidFill>
                <a:latin typeface="Sora"/>
                <a:ea typeface="Sora"/>
                <a:cs typeface="Sora"/>
                <a:sym typeface="Sora"/>
              </a:rPr>
              <a:t>Categorical Variables Analysis</a:t>
            </a:r>
            <a:endParaRPr sz="200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a:solidFill>
                  <a:srgbClr val="103864"/>
                </a:solidFill>
                <a:latin typeface="Sora"/>
                <a:ea typeface="Sora"/>
                <a:cs typeface="Sora"/>
                <a:sym typeface="Sora"/>
              </a:rPr>
              <a:t>Continuous Variables Analysis</a:t>
            </a:r>
            <a:endParaRPr sz="200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a:solidFill>
                  <a:srgbClr val="103864"/>
                </a:solidFill>
                <a:latin typeface="Sora"/>
                <a:ea typeface="Sora"/>
                <a:cs typeface="Sora"/>
                <a:sym typeface="Sora"/>
              </a:rPr>
              <a:t>Variables Correlation</a:t>
            </a:r>
            <a:endParaRPr sz="200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a:solidFill>
                  <a:srgbClr val="103864"/>
                </a:solidFill>
                <a:latin typeface="Sora"/>
                <a:ea typeface="Sora"/>
                <a:cs typeface="Sora"/>
                <a:sym typeface="Sora"/>
              </a:rPr>
              <a:t>Hypothesis Testing</a:t>
            </a:r>
            <a:endParaRPr sz="200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a:solidFill>
                  <a:srgbClr val="103864"/>
                </a:solidFill>
                <a:latin typeface="Sora"/>
                <a:ea typeface="Sora"/>
                <a:cs typeface="Sora"/>
                <a:sym typeface="Sora"/>
              </a:rPr>
              <a:t>Conclusion</a:t>
            </a:r>
            <a:endParaRPr sz="2000">
              <a:solidFill>
                <a:srgbClr val="103864"/>
              </a:solidFill>
              <a:latin typeface="Sora"/>
              <a:ea typeface="Sora"/>
              <a:cs typeface="Sora"/>
              <a:sym typeface="Sor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g142ad2f6649_0_6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Continuous Variables Analysis</a:t>
            </a:r>
            <a:endParaRPr sz="40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g142ad2f6649_0_9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Proportion of charges according to BMI</a:t>
            </a:r>
            <a:endParaRPr dirty="0"/>
          </a:p>
        </p:txBody>
      </p:sp>
      <p:sp>
        <p:nvSpPr>
          <p:cNvPr id="276" name="Google Shape;276;g142ad2f6649_0_99"/>
          <p:cNvSpPr txBox="1"/>
          <p:nvPr/>
        </p:nvSpPr>
        <p:spPr>
          <a:xfrm>
            <a:off x="401515" y="1584375"/>
            <a:ext cx="11388900" cy="5016718"/>
          </a:xfrm>
          <a:prstGeom prst="rect">
            <a:avLst/>
          </a:prstGeom>
          <a:noFill/>
          <a:ln>
            <a:noFill/>
          </a:ln>
        </p:spPr>
        <p:txBody>
          <a:bodyPr spcFirstLastPara="1" wrap="square" lIns="91425" tIns="45700" rIns="91425" bIns="45700" anchor="t" anchorCtr="0">
            <a:spAutoFit/>
          </a:bodyPr>
          <a:lstStyle/>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101600">
              <a:buClr>
                <a:srgbClr val="103864"/>
              </a:buClr>
              <a:buSzPts val="2000"/>
            </a:pPr>
            <a:endParaRPr lang="en-US" sz="2000" dirty="0">
              <a:solidFill>
                <a:srgbClr val="103864"/>
              </a:solidFill>
              <a:latin typeface="Sora"/>
              <a:ea typeface="Sora"/>
              <a:cs typeface="Sora"/>
              <a:sym typeface="Sora"/>
            </a:endParaRPr>
          </a:p>
          <a:p>
            <a:pPr marL="101600">
              <a:buClr>
                <a:srgbClr val="103864"/>
              </a:buClr>
              <a:buSzPts val="2000"/>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BMI sorted data, BMI &gt;25 and the rest are separated then sorted by the charges, proportion of BMI and charges each region can be calculated. From 1338 users, 196 users (0.1465 proportion) are with BMI under 25 and health bill lower than 16700 while 51 (0.0381 proportion) users with higher charges. Moreover, 808 users (0.6039 proportion) are with BMI above 25 and lower charges and then 283 users (0.2115 proportion) are with BMI above 25 and high charges.</a:t>
            </a:r>
          </a:p>
        </p:txBody>
      </p:sp>
      <p:graphicFrame>
        <p:nvGraphicFramePr>
          <p:cNvPr id="6" name="Chart 5">
            <a:extLst>
              <a:ext uri="{FF2B5EF4-FFF2-40B4-BE49-F238E27FC236}">
                <a16:creationId xmlns:a16="http://schemas.microsoft.com/office/drawing/2014/main" id="{9CE5EF10-DEF8-435F-916F-B07FA9038AC8}"/>
              </a:ext>
            </a:extLst>
          </p:cNvPr>
          <p:cNvGraphicFramePr>
            <a:graphicFrameLocks/>
          </p:cNvGraphicFramePr>
          <p:nvPr>
            <p:extLst>
              <p:ext uri="{D42A27DB-BD31-4B8C-83A1-F6EECF244321}">
                <p14:modId xmlns:p14="http://schemas.microsoft.com/office/powerpoint/2010/main" val="1781588681"/>
              </p:ext>
            </p:extLst>
          </p:nvPr>
        </p:nvGraphicFramePr>
        <p:xfrm>
          <a:off x="3581400" y="1349830"/>
          <a:ext cx="5257800" cy="350298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999558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g142ad2f6649_0_11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BMI vs Smokers</a:t>
            </a:r>
            <a:endParaRPr/>
          </a:p>
        </p:txBody>
      </p:sp>
      <p:sp>
        <p:nvSpPr>
          <p:cNvPr id="312" name="Google Shape;312;g142ad2f6649_0_119"/>
          <p:cNvSpPr txBox="1"/>
          <p:nvPr/>
        </p:nvSpPr>
        <p:spPr>
          <a:xfrm>
            <a:off x="401515" y="1889175"/>
            <a:ext cx="11388900" cy="4093388"/>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Which one is more probable, someone has high </a:t>
            </a:r>
            <a:r>
              <a:rPr lang="en-US" sz="2000" dirty="0" err="1">
                <a:solidFill>
                  <a:srgbClr val="103864"/>
                </a:solidFill>
                <a:latin typeface="Sora"/>
                <a:ea typeface="Sora"/>
                <a:cs typeface="Sora"/>
                <a:sym typeface="Sora"/>
              </a:rPr>
              <a:t>bmi</a:t>
            </a:r>
            <a:r>
              <a:rPr lang="en-US" sz="2000" dirty="0">
                <a:solidFill>
                  <a:srgbClr val="103864"/>
                </a:solidFill>
                <a:latin typeface="Sora"/>
                <a:ea typeface="Sora"/>
                <a:cs typeface="Sora"/>
                <a:sym typeface="Sora"/>
              </a:rPr>
              <a:t> given he has high charges or someone has high </a:t>
            </a:r>
            <a:r>
              <a:rPr lang="en-US" sz="2000" dirty="0" err="1">
                <a:solidFill>
                  <a:srgbClr val="103864"/>
                </a:solidFill>
                <a:latin typeface="Sora"/>
                <a:ea typeface="Sora"/>
                <a:cs typeface="Sora"/>
                <a:sym typeface="Sora"/>
              </a:rPr>
              <a:t>bmi</a:t>
            </a:r>
            <a:r>
              <a:rPr lang="en-US" sz="2000" dirty="0">
                <a:solidFill>
                  <a:srgbClr val="103864"/>
                </a:solidFill>
                <a:latin typeface="Sora"/>
                <a:ea typeface="Sora"/>
                <a:cs typeface="Sora"/>
                <a:sym typeface="Sora"/>
              </a:rPr>
              <a:t> given he has lower charges?</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It is more probable someone has high BMI given he has lower charges with 0.6039 proportion. It is due to most of users of this health insurance have high BMI value.</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Which one is more probable, someone has high </a:t>
            </a:r>
            <a:r>
              <a:rPr lang="en-US" sz="2000" dirty="0" err="1">
                <a:solidFill>
                  <a:srgbClr val="103864"/>
                </a:solidFill>
                <a:latin typeface="Sora"/>
                <a:ea typeface="Sora"/>
                <a:cs typeface="Sora"/>
                <a:sym typeface="Sora"/>
              </a:rPr>
              <a:t>bmi</a:t>
            </a:r>
            <a:r>
              <a:rPr lang="en-US" sz="2000" dirty="0">
                <a:solidFill>
                  <a:srgbClr val="103864"/>
                </a:solidFill>
                <a:latin typeface="Sora"/>
                <a:ea typeface="Sora"/>
                <a:cs typeface="Sora"/>
                <a:sym typeface="Sora"/>
              </a:rPr>
              <a:t> given he has high charges or someone has lower </a:t>
            </a:r>
            <a:r>
              <a:rPr lang="en-US" sz="2000" dirty="0" err="1">
                <a:solidFill>
                  <a:srgbClr val="103864"/>
                </a:solidFill>
                <a:latin typeface="Sora"/>
                <a:ea typeface="Sora"/>
                <a:cs typeface="Sora"/>
                <a:sym typeface="Sora"/>
              </a:rPr>
              <a:t>bmi</a:t>
            </a:r>
            <a:r>
              <a:rPr lang="en-US" sz="2000" dirty="0">
                <a:solidFill>
                  <a:srgbClr val="103864"/>
                </a:solidFill>
                <a:latin typeface="Sora"/>
                <a:ea typeface="Sora"/>
                <a:cs typeface="Sora"/>
                <a:sym typeface="Sora"/>
              </a:rPr>
              <a:t> given he has high charges?</a:t>
            </a: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It is more probable someone has high BMI given he has high charges with 0.2115 proportion. It is due to most of users of this health insurance have high BMI value.</a:t>
            </a: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g142ad2f6649_0_11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2800"/>
              <a:t>Probability of someone has high charges given he’s a smoker</a:t>
            </a:r>
            <a:endParaRPr sz="2800"/>
          </a:p>
        </p:txBody>
      </p:sp>
      <p:sp>
        <p:nvSpPr>
          <p:cNvPr id="306" name="Google Shape;306;g142ad2f6649_0_114"/>
          <p:cNvSpPr txBox="1"/>
          <p:nvPr/>
        </p:nvSpPr>
        <p:spPr>
          <a:xfrm>
            <a:off x="401515" y="1584375"/>
            <a:ext cx="11388900" cy="5016718"/>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charges sorted smokers data, proportion of smokers and charges can be calculated. From 274 smoking users, 254 user are have high charges with 0.9270 proportion while only 20 users have low charges with 0.0730 proportion. users are men. Based on those data, the probability of someone has high charges given he is a smoker are really high. So that smoking habits increase immensely the probability of high charges.</a:t>
            </a:r>
            <a:endParaRPr sz="2000" dirty="0">
              <a:solidFill>
                <a:srgbClr val="103864"/>
              </a:solidFill>
              <a:latin typeface="Sora"/>
              <a:ea typeface="Sora"/>
              <a:cs typeface="Sora"/>
              <a:sym typeface="Sora"/>
            </a:endParaRPr>
          </a:p>
        </p:txBody>
      </p:sp>
      <p:graphicFrame>
        <p:nvGraphicFramePr>
          <p:cNvPr id="3" name="Table 2">
            <a:extLst>
              <a:ext uri="{FF2B5EF4-FFF2-40B4-BE49-F238E27FC236}">
                <a16:creationId xmlns:a16="http://schemas.microsoft.com/office/drawing/2014/main" id="{0B3EAC51-EA65-4F2A-829E-CBF298EDAD35}"/>
              </a:ext>
            </a:extLst>
          </p:cNvPr>
          <p:cNvGraphicFramePr>
            <a:graphicFrameLocks noGrp="1"/>
          </p:cNvGraphicFramePr>
          <p:nvPr>
            <p:extLst>
              <p:ext uri="{D42A27DB-BD31-4B8C-83A1-F6EECF244321}">
                <p14:modId xmlns:p14="http://schemas.microsoft.com/office/powerpoint/2010/main" val="2126856713"/>
              </p:ext>
            </p:extLst>
          </p:nvPr>
        </p:nvGraphicFramePr>
        <p:xfrm>
          <a:off x="9627787" y="2653665"/>
          <a:ext cx="1828800" cy="1550670"/>
        </p:xfrm>
        <a:graphic>
          <a:graphicData uri="http://schemas.openxmlformats.org/drawingml/2006/table">
            <a:tbl>
              <a:tblPr/>
              <a:tblGrid>
                <a:gridCol w="609600">
                  <a:extLst>
                    <a:ext uri="{9D8B030D-6E8A-4147-A177-3AD203B41FA5}">
                      <a16:colId xmlns:a16="http://schemas.microsoft.com/office/drawing/2014/main" val="2240728541"/>
                    </a:ext>
                  </a:extLst>
                </a:gridCol>
                <a:gridCol w="609600">
                  <a:extLst>
                    <a:ext uri="{9D8B030D-6E8A-4147-A177-3AD203B41FA5}">
                      <a16:colId xmlns:a16="http://schemas.microsoft.com/office/drawing/2014/main" val="1047474306"/>
                    </a:ext>
                  </a:extLst>
                </a:gridCol>
                <a:gridCol w="609600">
                  <a:extLst>
                    <a:ext uri="{9D8B030D-6E8A-4147-A177-3AD203B41FA5}">
                      <a16:colId xmlns:a16="http://schemas.microsoft.com/office/drawing/2014/main" val="4173468092"/>
                    </a:ext>
                  </a:extLst>
                </a:gridCol>
              </a:tblGrid>
              <a:tr h="190500">
                <a:tc>
                  <a:txBody>
                    <a:bodyPr/>
                    <a:lstStyle/>
                    <a:p>
                      <a:pPr algn="l" fontAlgn="b"/>
                      <a:r>
                        <a:rPr lang="en-US" sz="1100" b="0" i="0" u="none" strike="noStrike">
                          <a:solidFill>
                            <a:srgbClr val="000000"/>
                          </a:solidFill>
                          <a:effectLst/>
                          <a:latin typeface="Calibri" panose="020F0502020204030204" pitchFamily="34" charset="0"/>
                        </a:rPr>
                        <a:t>smokers with charges &gt;16700</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254</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0.927007</a:t>
                      </a:r>
                    </a:p>
                  </a:txBody>
                  <a:tcPr marL="9525" marR="9525" marT="9525" marB="0" anchor="b">
                    <a:lnL>
                      <a:noFill/>
                    </a:lnL>
                    <a:lnR>
                      <a:noFill/>
                    </a:lnR>
                    <a:lnT>
                      <a:noFill/>
                    </a:lnT>
                    <a:lnB>
                      <a:noFill/>
                    </a:lnB>
                  </a:tcPr>
                </a:tc>
                <a:extLst>
                  <a:ext uri="{0D108BD9-81ED-4DB2-BD59-A6C34878D82A}">
                    <a16:rowId xmlns:a16="http://schemas.microsoft.com/office/drawing/2014/main" val="3613973204"/>
                  </a:ext>
                </a:extLst>
              </a:tr>
              <a:tr h="190500">
                <a:tc>
                  <a:txBody>
                    <a:bodyPr/>
                    <a:lstStyle/>
                    <a:p>
                      <a:pPr algn="l" fontAlgn="b"/>
                      <a:r>
                        <a:rPr lang="en-US" sz="1100" b="0" i="0" u="none" strike="noStrike">
                          <a:solidFill>
                            <a:srgbClr val="000000"/>
                          </a:solidFill>
                          <a:effectLst/>
                          <a:latin typeface="Calibri" panose="020F0502020204030204" pitchFamily="34" charset="0"/>
                        </a:rPr>
                        <a:t>smokers with charges &lt;16700</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0.072993</a:t>
                      </a:r>
                    </a:p>
                  </a:txBody>
                  <a:tcPr marL="9525" marR="9525" marT="9525" marB="0" anchor="b">
                    <a:lnL>
                      <a:noFill/>
                    </a:lnL>
                    <a:lnR>
                      <a:noFill/>
                    </a:lnR>
                    <a:lnT>
                      <a:noFill/>
                    </a:lnT>
                    <a:lnB>
                      <a:noFill/>
                    </a:lnB>
                  </a:tcPr>
                </a:tc>
                <a:extLst>
                  <a:ext uri="{0D108BD9-81ED-4DB2-BD59-A6C34878D82A}">
                    <a16:rowId xmlns:a16="http://schemas.microsoft.com/office/drawing/2014/main" val="278685756"/>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274</a:t>
                      </a:r>
                    </a:p>
                  </a:txBody>
                  <a:tcPr marL="9525" marR="9525" marT="9525" marB="0" anchor="b">
                    <a:lnL>
                      <a:noFill/>
                    </a:lnL>
                    <a:lnR>
                      <a:noFill/>
                    </a:lnR>
                    <a:lnT>
                      <a:noFill/>
                    </a:lnT>
                    <a:lnB>
                      <a:noFill/>
                    </a:lnB>
                  </a:tcPr>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3744810755"/>
                  </a:ext>
                </a:extLst>
              </a:tr>
            </a:tbl>
          </a:graphicData>
        </a:graphic>
      </p:graphicFrame>
      <p:graphicFrame>
        <p:nvGraphicFramePr>
          <p:cNvPr id="6" name="Chart 5">
            <a:extLst>
              <a:ext uri="{FF2B5EF4-FFF2-40B4-BE49-F238E27FC236}">
                <a16:creationId xmlns:a16="http://schemas.microsoft.com/office/drawing/2014/main" id="{FA6DAFA4-8E0E-494A-BF50-F03526A1CAE6}"/>
              </a:ext>
            </a:extLst>
          </p:cNvPr>
          <p:cNvGraphicFramePr>
            <a:graphicFrameLocks/>
          </p:cNvGraphicFramePr>
          <p:nvPr>
            <p:extLst>
              <p:ext uri="{D42A27DB-BD31-4B8C-83A1-F6EECF244321}">
                <p14:modId xmlns:p14="http://schemas.microsoft.com/office/powerpoint/2010/main" val="2858977399"/>
              </p:ext>
            </p:extLst>
          </p:nvPr>
        </p:nvGraphicFramePr>
        <p:xfrm>
          <a:off x="3799114" y="1393373"/>
          <a:ext cx="4923972" cy="333601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g142ad2f6649_0_149"/>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Variables Correlation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g142ad2f6649_0_15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Correlation </a:t>
            </a:r>
            <a:endParaRPr/>
          </a:p>
        </p:txBody>
      </p:sp>
      <p:sp>
        <p:nvSpPr>
          <p:cNvPr id="342" name="Google Shape;342;g142ad2f6649_0_154"/>
          <p:cNvSpPr txBox="1"/>
          <p:nvPr/>
        </p:nvSpPr>
        <p:spPr>
          <a:xfrm>
            <a:off x="401515" y="1584375"/>
            <a:ext cx="11388900" cy="5016718"/>
          </a:xfrm>
          <a:prstGeom prst="rect">
            <a:avLst/>
          </a:prstGeom>
          <a:noFill/>
          <a:ln>
            <a:noFill/>
          </a:ln>
        </p:spPr>
        <p:txBody>
          <a:bodyPr spcFirstLastPara="1" wrap="square" lIns="91425" tIns="45700" rIns="91425" bIns="45700" anchor="t" anchorCtr="0">
            <a:spAutoFit/>
          </a:bodyPr>
          <a:lstStyle/>
          <a:p>
            <a:pPr marL="457200" lvl="0" indent="0" algn="l" rtl="0">
              <a:spcBef>
                <a:spcPts val="0"/>
              </a:spcBef>
              <a:spcAft>
                <a:spcPts val="0"/>
              </a:spcAft>
              <a:buNone/>
            </a:pPr>
            <a:endParaRPr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By using original dataset and tableau, correlation between variables are easily calculated and displayed. </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1.  Correlation between </a:t>
            </a:r>
            <a:r>
              <a:rPr lang="en-US" sz="2000" dirty="0">
                <a:solidFill>
                  <a:srgbClr val="103864"/>
                </a:solidFill>
                <a:latin typeface="Sora"/>
                <a:ea typeface="Sora"/>
                <a:cs typeface="Sora"/>
                <a:sym typeface="Sora"/>
                <a:hlinkClick r:id="rId3" action="ppaction://hlinksldjump"/>
              </a:rPr>
              <a:t>charges and BMI value </a:t>
            </a:r>
            <a:r>
              <a:rPr lang="en-US" sz="2000" dirty="0">
                <a:solidFill>
                  <a:srgbClr val="103864"/>
                </a:solidFill>
                <a:latin typeface="Sora"/>
                <a:ea typeface="Sora"/>
                <a:cs typeface="Sora"/>
                <a:sym typeface="Sora"/>
              </a:rPr>
              <a:t>results r-squared of 0.0394 which it means this correlation is very weak.</a:t>
            </a:r>
          </a:p>
          <a:p>
            <a:pPr marL="457200" indent="-355600">
              <a:buClr>
                <a:srgbClr val="103864"/>
              </a:buClr>
              <a:buSzPts val="2000"/>
              <a:buFont typeface="Sora"/>
              <a:buChar char="•"/>
            </a:pPr>
            <a:r>
              <a:rPr lang="en-US" sz="2000" dirty="0">
                <a:solidFill>
                  <a:srgbClr val="103864"/>
                </a:solidFill>
                <a:latin typeface="Sora"/>
                <a:ea typeface="Sora"/>
                <a:cs typeface="Sora"/>
                <a:sym typeface="Sora"/>
              </a:rPr>
              <a:t>2. Correlation between </a:t>
            </a:r>
            <a:r>
              <a:rPr lang="en-US" sz="2000" dirty="0">
                <a:solidFill>
                  <a:srgbClr val="103864"/>
                </a:solidFill>
                <a:latin typeface="Sora"/>
                <a:ea typeface="Sora"/>
                <a:cs typeface="Sora"/>
                <a:sym typeface="Sora"/>
                <a:hlinkClick r:id="rId4" action="ppaction://hlinksldjump"/>
              </a:rPr>
              <a:t>charges and BMI value for smoking users </a:t>
            </a:r>
            <a:r>
              <a:rPr lang="en-US" sz="2000" dirty="0">
                <a:solidFill>
                  <a:srgbClr val="103864"/>
                </a:solidFill>
                <a:latin typeface="Sora"/>
                <a:ea typeface="Sora"/>
                <a:cs typeface="Sora"/>
                <a:sym typeface="Sora"/>
              </a:rPr>
              <a:t>results r-squared of 0.6504 which it means this correlation is quite strong. Correlation using smoking users data is clearer to see charges since smoking habit gives huge impact of it.</a:t>
            </a:r>
          </a:p>
          <a:p>
            <a:pPr marL="457200" indent="-355600">
              <a:buClr>
                <a:srgbClr val="103864"/>
              </a:buClr>
              <a:buSzPts val="2000"/>
              <a:buFont typeface="Sora"/>
              <a:buChar char="•"/>
            </a:pPr>
            <a:r>
              <a:rPr lang="en-US" sz="2000" dirty="0">
                <a:solidFill>
                  <a:srgbClr val="103864"/>
                </a:solidFill>
                <a:latin typeface="Sora"/>
                <a:ea typeface="Sora"/>
                <a:cs typeface="Sora"/>
                <a:sym typeface="Sora"/>
              </a:rPr>
              <a:t>3. Correlation between </a:t>
            </a:r>
            <a:r>
              <a:rPr lang="en-US" sz="2000" dirty="0">
                <a:solidFill>
                  <a:srgbClr val="103864"/>
                </a:solidFill>
                <a:latin typeface="Sora"/>
                <a:ea typeface="Sora"/>
                <a:cs typeface="Sora"/>
                <a:sym typeface="Sora"/>
                <a:hlinkClick r:id="rId5" action="ppaction://hlinksldjump"/>
              </a:rPr>
              <a:t>charges and age </a:t>
            </a:r>
            <a:r>
              <a:rPr lang="en-US" sz="2000" dirty="0">
                <a:solidFill>
                  <a:srgbClr val="103864"/>
                </a:solidFill>
                <a:latin typeface="Sora"/>
                <a:ea typeface="Sora"/>
                <a:cs typeface="Sora"/>
                <a:sym typeface="Sora"/>
              </a:rPr>
              <a:t>result r-squared of 0.7056 which is strong correlation between them.</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4. Correlation between </a:t>
            </a:r>
            <a:r>
              <a:rPr lang="en-US" sz="2000" dirty="0">
                <a:solidFill>
                  <a:srgbClr val="103864"/>
                </a:solidFill>
                <a:latin typeface="Sora"/>
                <a:ea typeface="Sora"/>
                <a:cs typeface="Sora"/>
                <a:sym typeface="Sora"/>
                <a:hlinkClick r:id="rId6" action="ppaction://hlinksldjump"/>
              </a:rPr>
              <a:t>charges and age in male who smoke</a:t>
            </a:r>
            <a:r>
              <a:rPr lang="en-US" sz="2000" dirty="0">
                <a:solidFill>
                  <a:srgbClr val="103864"/>
                </a:solidFill>
                <a:latin typeface="Sora"/>
                <a:ea typeface="Sora"/>
                <a:cs typeface="Sora"/>
                <a:sym typeface="Sora"/>
              </a:rPr>
              <a:t> data results r-squared of 0.4548 which means this correlation is not strong enough.</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5. Correlation between </a:t>
            </a:r>
            <a:r>
              <a:rPr lang="en-US" sz="2000" dirty="0">
                <a:solidFill>
                  <a:srgbClr val="103864"/>
                </a:solidFill>
                <a:latin typeface="Sora"/>
                <a:ea typeface="Sora"/>
                <a:cs typeface="Sora"/>
                <a:sym typeface="Sora"/>
                <a:hlinkClick r:id="rId7" action="ppaction://hlinksldjump"/>
              </a:rPr>
              <a:t>charges and age in not smoking users </a:t>
            </a:r>
            <a:r>
              <a:rPr lang="en-US" sz="2000" dirty="0">
                <a:solidFill>
                  <a:srgbClr val="103864"/>
                </a:solidFill>
                <a:latin typeface="Sora"/>
                <a:ea typeface="Sora"/>
                <a:cs typeface="Sora"/>
                <a:sym typeface="Sora"/>
              </a:rPr>
              <a:t>results r-squared of 0.9231 which means its very strong correlation between age and charges. It highlights that age also is substantial factor to determine charges in health insurance.</a:t>
            </a:r>
            <a:endParaRPr sz="2000" dirty="0">
              <a:solidFill>
                <a:srgbClr val="103864"/>
              </a:solidFill>
              <a:latin typeface="Sora"/>
              <a:ea typeface="Sora"/>
              <a:cs typeface="Sora"/>
              <a:sym typeface="Sora"/>
            </a:endParaRPr>
          </a:p>
        </p:txBody>
      </p:sp>
    </p:spTree>
    <p:extLst>
      <p:ext uri="{BB962C8B-B14F-4D97-AF65-F5344CB8AC3E}">
        <p14:creationId xmlns:p14="http://schemas.microsoft.com/office/powerpoint/2010/main" val="10152918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3" name="Picture 2">
            <a:hlinkClick r:id="rId3" action="ppaction://hlinksldjump"/>
            <a:extLst>
              <a:ext uri="{FF2B5EF4-FFF2-40B4-BE49-F238E27FC236}">
                <a16:creationId xmlns:a16="http://schemas.microsoft.com/office/drawing/2014/main" id="{895EEE67-AAB0-4BA5-A995-313525DB0170}"/>
              </a:ext>
            </a:extLst>
          </p:cNvPr>
          <p:cNvPicPr>
            <a:picLocks noChangeAspect="1"/>
          </p:cNvPicPr>
          <p:nvPr/>
        </p:nvPicPr>
        <p:blipFill rotWithShape="1">
          <a:blip r:embed="rId4"/>
          <a:srcRect l="15595" t="9927" r="1547" b="12363"/>
          <a:stretch/>
        </p:blipFill>
        <p:spPr>
          <a:xfrm>
            <a:off x="1038721" y="1027975"/>
            <a:ext cx="10101944" cy="5326743"/>
          </a:xfrm>
          <a:prstGeom prst="rect">
            <a:avLst/>
          </a:prstGeom>
        </p:spPr>
      </p:pic>
    </p:spTree>
    <p:extLst>
      <p:ext uri="{BB962C8B-B14F-4D97-AF65-F5344CB8AC3E}">
        <p14:creationId xmlns:p14="http://schemas.microsoft.com/office/powerpoint/2010/main" val="22042283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3" name="Picture 2">
            <a:hlinkClick r:id="rId3" action="ppaction://hlinksldjump"/>
            <a:extLst>
              <a:ext uri="{FF2B5EF4-FFF2-40B4-BE49-F238E27FC236}">
                <a16:creationId xmlns:a16="http://schemas.microsoft.com/office/drawing/2014/main" id="{E45CEF54-2341-4347-BA7E-E9D134195BD6}"/>
              </a:ext>
            </a:extLst>
          </p:cNvPr>
          <p:cNvPicPr>
            <a:picLocks noChangeAspect="1"/>
          </p:cNvPicPr>
          <p:nvPr/>
        </p:nvPicPr>
        <p:blipFill rotWithShape="1">
          <a:blip r:embed="rId4"/>
          <a:srcRect l="15475" t="11833" r="1" b="11727"/>
          <a:stretch/>
        </p:blipFill>
        <p:spPr>
          <a:xfrm>
            <a:off x="943428" y="809171"/>
            <a:ext cx="10305143" cy="5239657"/>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3" name="Picture 2">
            <a:hlinkClick r:id="rId3" action="ppaction://hlinksldjump"/>
            <a:extLst>
              <a:ext uri="{FF2B5EF4-FFF2-40B4-BE49-F238E27FC236}">
                <a16:creationId xmlns:a16="http://schemas.microsoft.com/office/drawing/2014/main" id="{C529C031-E65E-42B6-93F0-C240E2DA94BF}"/>
              </a:ext>
            </a:extLst>
          </p:cNvPr>
          <p:cNvPicPr>
            <a:picLocks noChangeAspect="1"/>
          </p:cNvPicPr>
          <p:nvPr/>
        </p:nvPicPr>
        <p:blipFill rotWithShape="1">
          <a:blip r:embed="rId4"/>
          <a:srcRect l="15596" t="11621" b="11304"/>
          <a:stretch/>
        </p:blipFill>
        <p:spPr>
          <a:xfrm>
            <a:off x="1103085" y="787400"/>
            <a:ext cx="10290629" cy="5283200"/>
          </a:xfrm>
          <a:prstGeom prst="rect">
            <a:avLst/>
          </a:prstGeom>
        </p:spPr>
      </p:pic>
    </p:spTree>
    <p:extLst>
      <p:ext uri="{BB962C8B-B14F-4D97-AF65-F5344CB8AC3E}">
        <p14:creationId xmlns:p14="http://schemas.microsoft.com/office/powerpoint/2010/main" val="35670158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3" name="Picture 2">
            <a:hlinkClick r:id="rId3" action="ppaction://hlinksldjump"/>
            <a:extLst>
              <a:ext uri="{FF2B5EF4-FFF2-40B4-BE49-F238E27FC236}">
                <a16:creationId xmlns:a16="http://schemas.microsoft.com/office/drawing/2014/main" id="{ECEB8FF0-E718-4D75-AB94-57CA7A7DD76F}"/>
              </a:ext>
            </a:extLst>
          </p:cNvPr>
          <p:cNvPicPr>
            <a:picLocks noChangeAspect="1"/>
          </p:cNvPicPr>
          <p:nvPr/>
        </p:nvPicPr>
        <p:blipFill rotWithShape="1">
          <a:blip r:embed="rId4"/>
          <a:srcRect l="15358" t="10554" r="1547" b="13219"/>
          <a:stretch/>
        </p:blipFill>
        <p:spPr>
          <a:xfrm>
            <a:off x="1262742" y="816428"/>
            <a:ext cx="10130972" cy="5225144"/>
          </a:xfrm>
          <a:prstGeom prst="rect">
            <a:avLst/>
          </a:prstGeom>
        </p:spPr>
      </p:pic>
    </p:spTree>
    <p:extLst>
      <p:ext uri="{BB962C8B-B14F-4D97-AF65-F5344CB8AC3E}">
        <p14:creationId xmlns:p14="http://schemas.microsoft.com/office/powerpoint/2010/main" val="2022669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Introduction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3" name="Picture 2">
            <a:hlinkClick r:id="rId3" action="ppaction://hlinksldjump"/>
            <a:extLst>
              <a:ext uri="{FF2B5EF4-FFF2-40B4-BE49-F238E27FC236}">
                <a16:creationId xmlns:a16="http://schemas.microsoft.com/office/drawing/2014/main" id="{BFD0DD1D-CEA1-4C1E-9FAA-7A7F5DEC1B26}"/>
              </a:ext>
            </a:extLst>
          </p:cNvPr>
          <p:cNvPicPr>
            <a:picLocks noChangeAspect="1"/>
          </p:cNvPicPr>
          <p:nvPr/>
        </p:nvPicPr>
        <p:blipFill rotWithShape="1">
          <a:blip r:embed="rId4"/>
          <a:srcRect l="15714" t="10563" r="833" b="12575"/>
          <a:stretch/>
        </p:blipFill>
        <p:spPr>
          <a:xfrm>
            <a:off x="1204686" y="794657"/>
            <a:ext cx="10174514" cy="5268686"/>
          </a:xfrm>
          <a:prstGeom prst="rect">
            <a:avLst/>
          </a:prstGeom>
        </p:spPr>
      </p:pic>
    </p:spTree>
    <p:extLst>
      <p:ext uri="{BB962C8B-B14F-4D97-AF65-F5344CB8AC3E}">
        <p14:creationId xmlns:p14="http://schemas.microsoft.com/office/powerpoint/2010/main" val="7112778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g142ad2f6649_0_69"/>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Hypothesis Testing</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g142ad2f6649_0_12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Smoker’s charges are higher than non smoker’s</a:t>
            </a:r>
            <a:endParaRPr/>
          </a:p>
        </p:txBody>
      </p:sp>
      <p:sp>
        <p:nvSpPr>
          <p:cNvPr id="354" name="Google Shape;354;g142ad2f6649_0_129"/>
          <p:cNvSpPr txBox="1"/>
          <p:nvPr/>
        </p:nvSpPr>
        <p:spPr>
          <a:xfrm>
            <a:off x="401515" y="1584375"/>
            <a:ext cx="11388900" cy="2862282"/>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Original data set is sampled randomly to get only 50 data charges of each category. By using </a:t>
            </a:r>
            <a:r>
              <a:rPr lang="en-US" sz="2000" dirty="0" err="1">
                <a:solidFill>
                  <a:srgbClr val="103864"/>
                </a:solidFill>
                <a:latin typeface="Sora"/>
                <a:ea typeface="Sora"/>
                <a:cs typeface="Sora"/>
                <a:sym typeface="Sora"/>
              </a:rPr>
              <a:t>anova</a:t>
            </a:r>
            <a:r>
              <a:rPr lang="en-US" sz="2000" dirty="0">
                <a:solidFill>
                  <a:srgbClr val="103864"/>
                </a:solidFill>
                <a:latin typeface="Sora"/>
                <a:ea typeface="Sora"/>
                <a:cs typeface="Sora"/>
                <a:sym typeface="Sora"/>
              </a:rPr>
              <a:t> table in excel, p-value is obtained. P-value for sampled data is 0.4460.</a:t>
            </a:r>
          </a:p>
          <a:p>
            <a:pPr marL="914400" lvl="1"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H</a:t>
            </a:r>
            <a:r>
              <a:rPr lang="en-US" sz="2000" baseline="-25000" dirty="0">
                <a:solidFill>
                  <a:srgbClr val="103864"/>
                </a:solidFill>
                <a:latin typeface="Sora"/>
                <a:ea typeface="Sora"/>
                <a:cs typeface="Sora"/>
                <a:sym typeface="Sora"/>
              </a:rPr>
              <a:t>0</a:t>
            </a:r>
            <a:r>
              <a:rPr lang="en-US" sz="2000" dirty="0">
                <a:solidFill>
                  <a:srgbClr val="103864"/>
                </a:solidFill>
                <a:latin typeface="Sora"/>
                <a:ea typeface="Sora"/>
                <a:cs typeface="Sora"/>
                <a:sym typeface="Sora"/>
              </a:rPr>
              <a:t> : ρ</a:t>
            </a:r>
            <a:r>
              <a:rPr lang="en-US" sz="2000" baseline="-25000" dirty="0">
                <a:solidFill>
                  <a:srgbClr val="103864"/>
                </a:solidFill>
                <a:latin typeface="Sora"/>
                <a:ea typeface="Sora"/>
                <a:cs typeface="Sora"/>
                <a:sym typeface="Sora"/>
              </a:rPr>
              <a:t>1</a:t>
            </a:r>
            <a:r>
              <a:rPr lang="en-US" sz="2000" dirty="0">
                <a:solidFill>
                  <a:srgbClr val="103864"/>
                </a:solidFill>
                <a:latin typeface="Sora"/>
                <a:ea typeface="Sora"/>
                <a:cs typeface="Sora"/>
                <a:sym typeface="Sora"/>
              </a:rPr>
              <a:t> &gt; ρ</a:t>
            </a:r>
            <a:r>
              <a:rPr lang="en-US" sz="2000" baseline="-25000" dirty="0">
                <a:solidFill>
                  <a:srgbClr val="103864"/>
                </a:solidFill>
                <a:latin typeface="Sora"/>
                <a:ea typeface="Sora"/>
                <a:cs typeface="Sora"/>
                <a:sym typeface="Sora"/>
              </a:rPr>
              <a:t>2  </a:t>
            </a:r>
            <a:r>
              <a:rPr lang="en-US" sz="2000" dirty="0">
                <a:solidFill>
                  <a:srgbClr val="103864"/>
                </a:solidFill>
                <a:latin typeface="Sora"/>
                <a:ea typeface="Sora"/>
                <a:cs typeface="Sora"/>
                <a:sym typeface="Sora"/>
              </a:rPr>
              <a:t>smoker charges are higher than non smokers</a:t>
            </a:r>
            <a:endParaRPr lang="en-US" sz="2000" baseline="-25000" dirty="0">
              <a:solidFill>
                <a:srgbClr val="103864"/>
              </a:solidFill>
              <a:latin typeface="Sora"/>
              <a:ea typeface="Sora"/>
              <a:cs typeface="Sora"/>
              <a:sym typeface="Sora"/>
            </a:endParaRPr>
          </a:p>
          <a:p>
            <a:pPr marL="914400" lvl="1" indent="-355600">
              <a:buClr>
                <a:srgbClr val="103864"/>
              </a:buClr>
              <a:buSzPts val="2000"/>
              <a:buFont typeface="Sora"/>
              <a:buChar char="○"/>
            </a:pPr>
            <a:r>
              <a:rPr lang="en-US" sz="2000" dirty="0">
                <a:solidFill>
                  <a:srgbClr val="103864"/>
                </a:solidFill>
                <a:latin typeface="Sora"/>
                <a:ea typeface="Sora"/>
                <a:cs typeface="Sora"/>
                <a:sym typeface="Sora"/>
              </a:rPr>
              <a:t>H</a:t>
            </a:r>
            <a:r>
              <a:rPr lang="en-US" sz="2000" baseline="-25000" dirty="0">
                <a:solidFill>
                  <a:srgbClr val="103864"/>
                </a:solidFill>
                <a:latin typeface="Sora"/>
                <a:ea typeface="Sora"/>
                <a:cs typeface="Sora"/>
                <a:sym typeface="Sora"/>
              </a:rPr>
              <a:t>a</a:t>
            </a:r>
            <a:r>
              <a:rPr lang="en-US" sz="2000" dirty="0">
                <a:solidFill>
                  <a:srgbClr val="103864"/>
                </a:solidFill>
                <a:latin typeface="Sora"/>
                <a:ea typeface="Sora"/>
                <a:cs typeface="Sora"/>
                <a:sym typeface="Sora"/>
              </a:rPr>
              <a:t> : </a:t>
            </a:r>
            <a:r>
              <a:rPr lang="el-GR" sz="2000" dirty="0">
                <a:solidFill>
                  <a:srgbClr val="103864"/>
                </a:solidFill>
                <a:latin typeface="Sora"/>
                <a:ea typeface="Sora"/>
                <a:cs typeface="Sora"/>
                <a:sym typeface="Sora"/>
              </a:rPr>
              <a:t>ρ</a:t>
            </a:r>
            <a:r>
              <a:rPr lang="el-GR" sz="2000" baseline="-25000" dirty="0">
                <a:solidFill>
                  <a:srgbClr val="103864"/>
                </a:solidFill>
                <a:latin typeface="Sora"/>
                <a:ea typeface="Sora"/>
                <a:cs typeface="Sora"/>
                <a:sym typeface="Sora"/>
              </a:rPr>
              <a:t>1</a:t>
            </a:r>
            <a:r>
              <a:rPr lang="el-GR" sz="2000" dirty="0">
                <a:solidFill>
                  <a:srgbClr val="103864"/>
                </a:solidFill>
                <a:latin typeface="Sora"/>
                <a:ea typeface="Sora"/>
                <a:cs typeface="Sora"/>
                <a:sym typeface="Sora"/>
              </a:rPr>
              <a:t> ≤ ρ</a:t>
            </a:r>
            <a:r>
              <a:rPr lang="el-GR" sz="2000" baseline="-25000" dirty="0">
                <a:solidFill>
                  <a:srgbClr val="103864"/>
                </a:solidFill>
                <a:latin typeface="Sora"/>
                <a:ea typeface="Sora"/>
                <a:cs typeface="Sora"/>
                <a:sym typeface="Sora"/>
              </a:rPr>
              <a:t>2</a:t>
            </a:r>
            <a:r>
              <a:rPr lang="en-US" sz="2000" baseline="-25000" dirty="0">
                <a:solidFill>
                  <a:srgbClr val="103864"/>
                </a:solidFill>
                <a:latin typeface="Sora"/>
                <a:ea typeface="Sora"/>
                <a:cs typeface="Sora"/>
                <a:sym typeface="Sora"/>
              </a:rPr>
              <a:t>  </a:t>
            </a:r>
            <a:r>
              <a:rPr lang="en-US" sz="2000" dirty="0">
                <a:solidFill>
                  <a:srgbClr val="103864"/>
                </a:solidFill>
                <a:latin typeface="Sora"/>
                <a:ea typeface="Sora"/>
                <a:cs typeface="Sora"/>
                <a:sym typeface="Sora"/>
              </a:rPr>
              <a:t>smoker charges are lower than non smokers</a:t>
            </a:r>
            <a:endParaRPr lang="en-US" sz="2000" baseline="-250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endParaRPr sz="2000" dirty="0">
              <a:solidFill>
                <a:srgbClr val="103864"/>
              </a:solidFill>
              <a:latin typeface="Sora"/>
              <a:ea typeface="Sora"/>
              <a:cs typeface="Sora"/>
              <a:sym typeface="Sora"/>
            </a:endParaRPr>
          </a:p>
          <a:p>
            <a:pPr marL="914400" lvl="1"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p-value for these data is 0.4458 so do not reject H</a:t>
            </a:r>
            <a:r>
              <a:rPr lang="en-US" sz="2000" baseline="-25000" dirty="0">
                <a:solidFill>
                  <a:srgbClr val="103864"/>
                </a:solidFill>
                <a:latin typeface="Sora"/>
                <a:ea typeface="Sora"/>
                <a:cs typeface="Sora"/>
                <a:sym typeface="Sora"/>
              </a:rPr>
              <a:t>0 </a:t>
            </a:r>
            <a:r>
              <a:rPr lang="en-US" sz="2000" dirty="0">
                <a:solidFill>
                  <a:srgbClr val="103864"/>
                </a:solidFill>
                <a:latin typeface="Sora"/>
                <a:ea typeface="Sora"/>
                <a:cs typeface="Sora"/>
                <a:sym typeface="Sora"/>
              </a:rPr>
              <a:t>in α significance of 5% because p-value is greater than α. There are enough evidence to claim that smoker’s charges are higher than non smoker’s</a:t>
            </a:r>
          </a:p>
        </p:txBody>
      </p:sp>
      <p:graphicFrame>
        <p:nvGraphicFramePr>
          <p:cNvPr id="2" name="Table 1">
            <a:extLst>
              <a:ext uri="{FF2B5EF4-FFF2-40B4-BE49-F238E27FC236}">
                <a16:creationId xmlns:a16="http://schemas.microsoft.com/office/drawing/2014/main" id="{01D81572-FC43-4DD1-B013-2CA34C7FE631}"/>
              </a:ext>
            </a:extLst>
          </p:cNvPr>
          <p:cNvGraphicFramePr>
            <a:graphicFrameLocks noGrp="1"/>
          </p:cNvGraphicFramePr>
          <p:nvPr>
            <p:extLst>
              <p:ext uri="{D42A27DB-BD31-4B8C-83A1-F6EECF244321}">
                <p14:modId xmlns:p14="http://schemas.microsoft.com/office/powerpoint/2010/main" val="1663538779"/>
              </p:ext>
            </p:extLst>
          </p:nvPr>
        </p:nvGraphicFramePr>
        <p:xfrm>
          <a:off x="3146205" y="4456281"/>
          <a:ext cx="5153736" cy="1624965"/>
        </p:xfrm>
        <a:graphic>
          <a:graphicData uri="http://schemas.openxmlformats.org/drawingml/2006/table">
            <a:tbl>
              <a:tblPr>
                <a:tableStyleId>{5C22544A-7EE6-4342-B048-85BDC9FD1C3A}</a:tableStyleId>
              </a:tblPr>
              <a:tblGrid>
                <a:gridCol w="736248">
                  <a:extLst>
                    <a:ext uri="{9D8B030D-6E8A-4147-A177-3AD203B41FA5}">
                      <a16:colId xmlns:a16="http://schemas.microsoft.com/office/drawing/2014/main" val="279774749"/>
                    </a:ext>
                  </a:extLst>
                </a:gridCol>
                <a:gridCol w="736248">
                  <a:extLst>
                    <a:ext uri="{9D8B030D-6E8A-4147-A177-3AD203B41FA5}">
                      <a16:colId xmlns:a16="http://schemas.microsoft.com/office/drawing/2014/main" val="2116734807"/>
                    </a:ext>
                  </a:extLst>
                </a:gridCol>
                <a:gridCol w="736248">
                  <a:extLst>
                    <a:ext uri="{9D8B030D-6E8A-4147-A177-3AD203B41FA5}">
                      <a16:colId xmlns:a16="http://schemas.microsoft.com/office/drawing/2014/main" val="3518229240"/>
                    </a:ext>
                  </a:extLst>
                </a:gridCol>
                <a:gridCol w="736248">
                  <a:extLst>
                    <a:ext uri="{9D8B030D-6E8A-4147-A177-3AD203B41FA5}">
                      <a16:colId xmlns:a16="http://schemas.microsoft.com/office/drawing/2014/main" val="3195780558"/>
                    </a:ext>
                  </a:extLst>
                </a:gridCol>
                <a:gridCol w="736248">
                  <a:extLst>
                    <a:ext uri="{9D8B030D-6E8A-4147-A177-3AD203B41FA5}">
                      <a16:colId xmlns:a16="http://schemas.microsoft.com/office/drawing/2014/main" val="3621116050"/>
                    </a:ext>
                  </a:extLst>
                </a:gridCol>
                <a:gridCol w="736248">
                  <a:extLst>
                    <a:ext uri="{9D8B030D-6E8A-4147-A177-3AD203B41FA5}">
                      <a16:colId xmlns:a16="http://schemas.microsoft.com/office/drawing/2014/main" val="3042613047"/>
                    </a:ext>
                  </a:extLst>
                </a:gridCol>
                <a:gridCol w="736248">
                  <a:extLst>
                    <a:ext uri="{9D8B030D-6E8A-4147-A177-3AD203B41FA5}">
                      <a16:colId xmlns:a16="http://schemas.microsoft.com/office/drawing/2014/main" val="2208660540"/>
                    </a:ext>
                  </a:extLst>
                </a:gridCol>
              </a:tblGrid>
              <a:tr h="200025">
                <a:tc>
                  <a:txBody>
                    <a:bodyPr/>
                    <a:lstStyle/>
                    <a:p>
                      <a:pPr algn="l" fontAlgn="b"/>
                      <a:r>
                        <a:rPr lang="en-US" sz="1100" u="none" strike="noStrike" dirty="0">
                          <a:effectLst/>
                        </a:rPr>
                        <a:t>ANOVA</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3868836"/>
                  </a:ext>
                </a:extLst>
              </a:tr>
              <a:tr h="190500">
                <a:tc>
                  <a:txBody>
                    <a:bodyPr/>
                    <a:lstStyle/>
                    <a:p>
                      <a:pPr algn="ctr" fontAlgn="b"/>
                      <a:r>
                        <a:rPr lang="en-US" sz="1100" u="none" strike="noStrike" dirty="0">
                          <a:effectLst/>
                        </a:rPr>
                        <a:t>Source of Variation</a:t>
                      </a:r>
                      <a:endParaRPr lang="en-US" sz="1100" b="0" i="1"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dirty="0">
                          <a:effectLst/>
                        </a:rPr>
                        <a:t>SS</a:t>
                      </a:r>
                      <a:endParaRPr lang="en-US" sz="1100" b="0" i="1"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df</a:t>
                      </a:r>
                      <a:endParaRPr lang="en-US" sz="1100" b="0" i="1"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MS</a:t>
                      </a:r>
                      <a:endParaRPr lang="en-US" sz="1100" b="0" i="1"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a:t>
                      </a:r>
                      <a:endParaRPr lang="en-US" sz="1100" b="0" i="1"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P-value</a:t>
                      </a:r>
                      <a:endParaRPr lang="en-US" sz="1100" b="0" i="1"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 crit</a:t>
                      </a:r>
                      <a:endParaRPr lang="en-US" sz="1100" b="0" i="1"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31964740"/>
                  </a:ext>
                </a:extLst>
              </a:tr>
              <a:tr h="190500">
                <a:tc>
                  <a:txBody>
                    <a:bodyPr/>
                    <a:lstStyle/>
                    <a:p>
                      <a:pPr algn="l" fontAlgn="b"/>
                      <a:r>
                        <a:rPr lang="en-US" sz="1100" u="none" strike="noStrike">
                          <a:effectLst/>
                        </a:rPr>
                        <a:t>Between Groups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25968141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25968141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0.585958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0.445826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3.938111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96014994"/>
                  </a:ext>
                </a:extLst>
              </a:tr>
              <a:tr h="190500">
                <a:tc>
                  <a:txBody>
                    <a:bodyPr/>
                    <a:lstStyle/>
                    <a:p>
                      <a:pPr algn="l" fontAlgn="b"/>
                      <a:r>
                        <a:rPr lang="en-US" sz="1100" u="none" strike="noStrike">
                          <a:effectLst/>
                        </a:rPr>
                        <a:t>Within Groups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4.34E+09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98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44317417</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43812722"/>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32031660"/>
                  </a:ext>
                </a:extLst>
              </a:tr>
              <a:tr h="200025">
                <a:tc>
                  <a:txBody>
                    <a:bodyPr/>
                    <a:lstStyle/>
                    <a:p>
                      <a:pPr algn="l" fontAlgn="b"/>
                      <a:r>
                        <a:rPr lang="en-US" sz="1100" u="none" strike="noStrike">
                          <a:effectLst/>
                        </a:rPr>
                        <a:t>Total</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4.37E+09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99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 </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 </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 </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 </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71456831"/>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g142ad2f6649_0_12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BMI&gt;25’s charges are higher than BMI&lt;25’s</a:t>
            </a:r>
            <a:endParaRPr dirty="0"/>
          </a:p>
        </p:txBody>
      </p:sp>
      <p:sp>
        <p:nvSpPr>
          <p:cNvPr id="354" name="Google Shape;354;g142ad2f6649_0_129"/>
          <p:cNvSpPr txBox="1"/>
          <p:nvPr/>
        </p:nvSpPr>
        <p:spPr>
          <a:xfrm>
            <a:off x="401515" y="1584375"/>
            <a:ext cx="11388900" cy="2862282"/>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Original data set is sampled randomly to get only 50 data charges of each category. By using </a:t>
            </a:r>
            <a:r>
              <a:rPr lang="en-US" sz="2000" dirty="0" err="1">
                <a:solidFill>
                  <a:srgbClr val="103864"/>
                </a:solidFill>
                <a:latin typeface="Sora"/>
                <a:ea typeface="Sora"/>
                <a:cs typeface="Sora"/>
                <a:sym typeface="Sora"/>
              </a:rPr>
              <a:t>anova</a:t>
            </a:r>
            <a:r>
              <a:rPr lang="en-US" sz="2000" dirty="0">
                <a:solidFill>
                  <a:srgbClr val="103864"/>
                </a:solidFill>
                <a:latin typeface="Sora"/>
                <a:ea typeface="Sora"/>
                <a:cs typeface="Sora"/>
                <a:sym typeface="Sora"/>
              </a:rPr>
              <a:t> table in excel, p-value is obtained. P-value for sampled data is 1.02E-21.</a:t>
            </a:r>
          </a:p>
          <a:p>
            <a:pPr marL="914400" lvl="1"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H</a:t>
            </a:r>
            <a:r>
              <a:rPr lang="en-US" sz="2000" baseline="-25000" dirty="0">
                <a:solidFill>
                  <a:srgbClr val="103864"/>
                </a:solidFill>
                <a:latin typeface="Sora"/>
                <a:ea typeface="Sora"/>
                <a:cs typeface="Sora"/>
                <a:sym typeface="Sora"/>
              </a:rPr>
              <a:t>0</a:t>
            </a:r>
            <a:r>
              <a:rPr lang="en-US" sz="2000" dirty="0">
                <a:solidFill>
                  <a:srgbClr val="103864"/>
                </a:solidFill>
                <a:latin typeface="Sora"/>
                <a:ea typeface="Sora"/>
                <a:cs typeface="Sora"/>
                <a:sym typeface="Sora"/>
              </a:rPr>
              <a:t> : ρ</a:t>
            </a:r>
            <a:r>
              <a:rPr lang="en-US" sz="2000" baseline="-25000" dirty="0">
                <a:solidFill>
                  <a:srgbClr val="103864"/>
                </a:solidFill>
                <a:latin typeface="Sora"/>
                <a:ea typeface="Sora"/>
                <a:cs typeface="Sora"/>
                <a:sym typeface="Sora"/>
              </a:rPr>
              <a:t>1</a:t>
            </a:r>
            <a:r>
              <a:rPr lang="en-US" sz="2000" dirty="0">
                <a:solidFill>
                  <a:srgbClr val="103864"/>
                </a:solidFill>
                <a:latin typeface="Sora"/>
                <a:ea typeface="Sora"/>
                <a:cs typeface="Sora"/>
                <a:sym typeface="Sora"/>
              </a:rPr>
              <a:t> &gt; ρ</a:t>
            </a:r>
            <a:r>
              <a:rPr lang="en-US" sz="2000" baseline="-25000" dirty="0">
                <a:solidFill>
                  <a:srgbClr val="103864"/>
                </a:solidFill>
                <a:latin typeface="Sora"/>
                <a:ea typeface="Sora"/>
                <a:cs typeface="Sora"/>
                <a:sym typeface="Sora"/>
              </a:rPr>
              <a:t>2  </a:t>
            </a:r>
            <a:r>
              <a:rPr lang="en-US" sz="2000" dirty="0">
                <a:solidFill>
                  <a:srgbClr val="103864"/>
                </a:solidFill>
                <a:latin typeface="Sora"/>
                <a:ea typeface="Sora"/>
                <a:cs typeface="Sora"/>
                <a:sym typeface="Sora"/>
              </a:rPr>
              <a:t>BMI &gt;25’s charges are higher than BMI &lt;25’s</a:t>
            </a:r>
            <a:endParaRPr lang="en-US" sz="2000" baseline="-25000" dirty="0">
              <a:solidFill>
                <a:srgbClr val="103864"/>
              </a:solidFill>
              <a:latin typeface="Sora"/>
              <a:ea typeface="Sora"/>
              <a:cs typeface="Sora"/>
              <a:sym typeface="Sora"/>
            </a:endParaRPr>
          </a:p>
          <a:p>
            <a:pPr marL="914400" lvl="1" indent="-355600">
              <a:buClr>
                <a:srgbClr val="103864"/>
              </a:buClr>
              <a:buSzPts val="2000"/>
              <a:buFont typeface="Sora"/>
              <a:buChar char="○"/>
            </a:pPr>
            <a:r>
              <a:rPr lang="en-US" sz="2000" dirty="0">
                <a:solidFill>
                  <a:srgbClr val="103864"/>
                </a:solidFill>
                <a:latin typeface="Sora"/>
                <a:ea typeface="Sora"/>
                <a:cs typeface="Sora"/>
                <a:sym typeface="Sora"/>
              </a:rPr>
              <a:t>H</a:t>
            </a:r>
            <a:r>
              <a:rPr lang="en-US" sz="2000" baseline="-25000" dirty="0">
                <a:solidFill>
                  <a:srgbClr val="103864"/>
                </a:solidFill>
                <a:latin typeface="Sora"/>
                <a:ea typeface="Sora"/>
                <a:cs typeface="Sora"/>
                <a:sym typeface="Sora"/>
              </a:rPr>
              <a:t>a</a:t>
            </a:r>
            <a:r>
              <a:rPr lang="en-US" sz="2000" dirty="0">
                <a:solidFill>
                  <a:srgbClr val="103864"/>
                </a:solidFill>
                <a:latin typeface="Sora"/>
                <a:ea typeface="Sora"/>
                <a:cs typeface="Sora"/>
                <a:sym typeface="Sora"/>
              </a:rPr>
              <a:t> : </a:t>
            </a:r>
            <a:r>
              <a:rPr lang="el-GR" sz="2000" dirty="0">
                <a:solidFill>
                  <a:srgbClr val="103864"/>
                </a:solidFill>
                <a:latin typeface="Sora"/>
                <a:ea typeface="Sora"/>
                <a:cs typeface="Sora"/>
                <a:sym typeface="Sora"/>
              </a:rPr>
              <a:t>ρ</a:t>
            </a:r>
            <a:r>
              <a:rPr lang="el-GR" sz="2000" baseline="-25000" dirty="0">
                <a:solidFill>
                  <a:srgbClr val="103864"/>
                </a:solidFill>
                <a:latin typeface="Sora"/>
                <a:ea typeface="Sora"/>
                <a:cs typeface="Sora"/>
                <a:sym typeface="Sora"/>
              </a:rPr>
              <a:t>1</a:t>
            </a:r>
            <a:r>
              <a:rPr lang="el-GR" sz="2000" dirty="0">
                <a:solidFill>
                  <a:srgbClr val="103864"/>
                </a:solidFill>
                <a:latin typeface="Sora"/>
                <a:ea typeface="Sora"/>
                <a:cs typeface="Sora"/>
                <a:sym typeface="Sora"/>
              </a:rPr>
              <a:t> ≤ ρ</a:t>
            </a:r>
            <a:r>
              <a:rPr lang="el-GR" sz="2000" baseline="-25000" dirty="0">
                <a:solidFill>
                  <a:srgbClr val="103864"/>
                </a:solidFill>
                <a:latin typeface="Sora"/>
                <a:ea typeface="Sora"/>
                <a:cs typeface="Sora"/>
                <a:sym typeface="Sora"/>
              </a:rPr>
              <a:t>2</a:t>
            </a:r>
            <a:r>
              <a:rPr lang="en-US" sz="2000" baseline="-25000" dirty="0">
                <a:solidFill>
                  <a:srgbClr val="103864"/>
                </a:solidFill>
                <a:latin typeface="Sora"/>
                <a:ea typeface="Sora"/>
                <a:cs typeface="Sora"/>
                <a:sym typeface="Sora"/>
              </a:rPr>
              <a:t> </a:t>
            </a:r>
            <a:r>
              <a:rPr lang="en-US" sz="2000" dirty="0">
                <a:solidFill>
                  <a:srgbClr val="103864"/>
                </a:solidFill>
                <a:latin typeface="Sora"/>
                <a:ea typeface="Sora"/>
                <a:cs typeface="Sora"/>
                <a:sym typeface="Sora"/>
              </a:rPr>
              <a:t>BMI &gt;25’s charges are lower than BMI &lt;25’s</a:t>
            </a:r>
          </a:p>
          <a:p>
            <a:pPr marL="914400" lvl="1" indent="-355600">
              <a:buClr>
                <a:srgbClr val="103864"/>
              </a:buClr>
              <a:buSzPts val="2000"/>
              <a:buFont typeface="Sora"/>
              <a:buChar char="○"/>
            </a:pPr>
            <a:endParaRPr sz="2000" dirty="0">
              <a:solidFill>
                <a:srgbClr val="103864"/>
              </a:solidFill>
              <a:latin typeface="Sora"/>
              <a:ea typeface="Sora"/>
              <a:cs typeface="Sora"/>
              <a:sym typeface="Sora"/>
            </a:endParaRPr>
          </a:p>
          <a:p>
            <a:pPr marL="914400" lvl="1"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p-value for these data is 1.02E-21 so reject H</a:t>
            </a:r>
            <a:r>
              <a:rPr lang="en-US" sz="2000" baseline="-25000" dirty="0">
                <a:solidFill>
                  <a:srgbClr val="103864"/>
                </a:solidFill>
                <a:latin typeface="Sora"/>
                <a:ea typeface="Sora"/>
                <a:cs typeface="Sora"/>
                <a:sym typeface="Sora"/>
              </a:rPr>
              <a:t>0 </a:t>
            </a:r>
            <a:r>
              <a:rPr lang="en-US" sz="2000" dirty="0">
                <a:solidFill>
                  <a:srgbClr val="103864"/>
                </a:solidFill>
                <a:latin typeface="Sora"/>
                <a:ea typeface="Sora"/>
                <a:cs typeface="Sora"/>
                <a:sym typeface="Sora"/>
              </a:rPr>
              <a:t>in α significance of 5% because p-value is much lower than α. There are not enough evidence to claim that BMI &gt;25’s charges are higher than BMI &lt;25’s</a:t>
            </a:r>
          </a:p>
        </p:txBody>
      </p:sp>
      <p:graphicFrame>
        <p:nvGraphicFramePr>
          <p:cNvPr id="3" name="Table 2">
            <a:extLst>
              <a:ext uri="{FF2B5EF4-FFF2-40B4-BE49-F238E27FC236}">
                <a16:creationId xmlns:a16="http://schemas.microsoft.com/office/drawing/2014/main" id="{FC13F735-5C93-4C86-BA0B-ED1B4E974F10}"/>
              </a:ext>
            </a:extLst>
          </p:cNvPr>
          <p:cNvGraphicFramePr>
            <a:graphicFrameLocks noGrp="1"/>
          </p:cNvGraphicFramePr>
          <p:nvPr>
            <p:extLst>
              <p:ext uri="{D42A27DB-BD31-4B8C-83A1-F6EECF244321}">
                <p14:modId xmlns:p14="http://schemas.microsoft.com/office/powerpoint/2010/main" val="3515333956"/>
              </p:ext>
            </p:extLst>
          </p:nvPr>
        </p:nvGraphicFramePr>
        <p:xfrm>
          <a:off x="2710102" y="4639164"/>
          <a:ext cx="5669279" cy="1624965"/>
        </p:xfrm>
        <a:graphic>
          <a:graphicData uri="http://schemas.openxmlformats.org/drawingml/2006/table">
            <a:tbl>
              <a:tblPr>
                <a:tableStyleId>{5C22544A-7EE6-4342-B048-85BDC9FD1C3A}</a:tableStyleId>
              </a:tblPr>
              <a:tblGrid>
                <a:gridCol w="809897">
                  <a:extLst>
                    <a:ext uri="{9D8B030D-6E8A-4147-A177-3AD203B41FA5}">
                      <a16:colId xmlns:a16="http://schemas.microsoft.com/office/drawing/2014/main" val="1452281072"/>
                    </a:ext>
                  </a:extLst>
                </a:gridCol>
                <a:gridCol w="809897">
                  <a:extLst>
                    <a:ext uri="{9D8B030D-6E8A-4147-A177-3AD203B41FA5}">
                      <a16:colId xmlns:a16="http://schemas.microsoft.com/office/drawing/2014/main" val="3542820914"/>
                    </a:ext>
                  </a:extLst>
                </a:gridCol>
                <a:gridCol w="809897">
                  <a:extLst>
                    <a:ext uri="{9D8B030D-6E8A-4147-A177-3AD203B41FA5}">
                      <a16:colId xmlns:a16="http://schemas.microsoft.com/office/drawing/2014/main" val="1499922906"/>
                    </a:ext>
                  </a:extLst>
                </a:gridCol>
                <a:gridCol w="809897">
                  <a:extLst>
                    <a:ext uri="{9D8B030D-6E8A-4147-A177-3AD203B41FA5}">
                      <a16:colId xmlns:a16="http://schemas.microsoft.com/office/drawing/2014/main" val="2449845523"/>
                    </a:ext>
                  </a:extLst>
                </a:gridCol>
                <a:gridCol w="809897">
                  <a:extLst>
                    <a:ext uri="{9D8B030D-6E8A-4147-A177-3AD203B41FA5}">
                      <a16:colId xmlns:a16="http://schemas.microsoft.com/office/drawing/2014/main" val="1407228940"/>
                    </a:ext>
                  </a:extLst>
                </a:gridCol>
                <a:gridCol w="809897">
                  <a:extLst>
                    <a:ext uri="{9D8B030D-6E8A-4147-A177-3AD203B41FA5}">
                      <a16:colId xmlns:a16="http://schemas.microsoft.com/office/drawing/2014/main" val="4258966585"/>
                    </a:ext>
                  </a:extLst>
                </a:gridCol>
                <a:gridCol w="809897">
                  <a:extLst>
                    <a:ext uri="{9D8B030D-6E8A-4147-A177-3AD203B41FA5}">
                      <a16:colId xmlns:a16="http://schemas.microsoft.com/office/drawing/2014/main" val="1248732505"/>
                    </a:ext>
                  </a:extLst>
                </a:gridCol>
              </a:tblGrid>
              <a:tr h="200025">
                <a:tc>
                  <a:txBody>
                    <a:bodyPr/>
                    <a:lstStyle/>
                    <a:p>
                      <a:pPr algn="l" fontAlgn="b"/>
                      <a:r>
                        <a:rPr lang="en-US" sz="1100" u="none" strike="noStrike" dirty="0">
                          <a:effectLst/>
                        </a:rPr>
                        <a:t>ANOVA</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69201486"/>
                  </a:ext>
                </a:extLst>
              </a:tr>
              <a:tr h="190500">
                <a:tc>
                  <a:txBody>
                    <a:bodyPr/>
                    <a:lstStyle/>
                    <a:p>
                      <a:pPr algn="ctr" fontAlgn="b"/>
                      <a:r>
                        <a:rPr lang="en-US" sz="1100" u="none" strike="noStrike">
                          <a:effectLst/>
                        </a:rPr>
                        <a:t>Source of Variation</a:t>
                      </a:r>
                      <a:endParaRPr lang="en-US" sz="1100" b="0" i="1"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dirty="0">
                          <a:effectLst/>
                        </a:rPr>
                        <a:t>SS</a:t>
                      </a:r>
                      <a:endParaRPr lang="en-US" sz="1100" b="0" i="1"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dirty="0">
                          <a:effectLst/>
                        </a:rPr>
                        <a:t>df</a:t>
                      </a:r>
                      <a:endParaRPr lang="en-US" sz="1100" b="0" i="1"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dirty="0">
                          <a:effectLst/>
                        </a:rPr>
                        <a:t>MS</a:t>
                      </a:r>
                      <a:endParaRPr lang="en-US" sz="1100" b="0" i="1"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a:t>
                      </a:r>
                      <a:endParaRPr lang="en-US" sz="1100" b="0" i="1"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P-value</a:t>
                      </a:r>
                      <a:endParaRPr lang="en-US" sz="1100" b="0" i="1"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 crit</a:t>
                      </a:r>
                      <a:endParaRPr lang="en-US" sz="1100" b="0" i="1"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08771689"/>
                  </a:ext>
                </a:extLst>
              </a:tr>
              <a:tr h="190500">
                <a:tc>
                  <a:txBody>
                    <a:bodyPr/>
                    <a:lstStyle/>
                    <a:p>
                      <a:pPr algn="l" fontAlgn="b"/>
                      <a:r>
                        <a:rPr lang="en-US" sz="1100" u="none" strike="noStrike">
                          <a:effectLst/>
                        </a:rPr>
                        <a:t>Between Groups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2.78E+09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1.39E+09</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68.37647</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1.02E-21</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3.057621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78971388"/>
                  </a:ext>
                </a:extLst>
              </a:tr>
              <a:tr h="190500">
                <a:tc>
                  <a:txBody>
                    <a:bodyPr/>
                    <a:lstStyle/>
                    <a:p>
                      <a:pPr algn="l" fontAlgn="b"/>
                      <a:r>
                        <a:rPr lang="en-US" sz="1100" u="none" strike="noStrike">
                          <a:effectLst/>
                        </a:rPr>
                        <a:t>Within Groups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2.99E+09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147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20309064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03265920"/>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00127772"/>
                  </a:ext>
                </a:extLst>
              </a:tr>
              <a:tr h="200025">
                <a:tc>
                  <a:txBody>
                    <a:bodyPr/>
                    <a:lstStyle/>
                    <a:p>
                      <a:pPr algn="l" fontAlgn="b"/>
                      <a:r>
                        <a:rPr lang="en-US" sz="1100" u="none" strike="noStrike">
                          <a:effectLst/>
                        </a:rPr>
                        <a:t>Total</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5.76E+09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149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 </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 </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47287631"/>
                  </a:ext>
                </a:extLst>
              </a:tr>
            </a:tbl>
          </a:graphicData>
        </a:graphic>
      </p:graphicFrame>
    </p:spTree>
    <p:extLst>
      <p:ext uri="{BB962C8B-B14F-4D97-AF65-F5344CB8AC3E}">
        <p14:creationId xmlns:p14="http://schemas.microsoft.com/office/powerpoint/2010/main" val="37793685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g142ad2f6649_0_12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Male BMI are similar to female BMI</a:t>
            </a:r>
            <a:endParaRPr dirty="0"/>
          </a:p>
        </p:txBody>
      </p:sp>
      <p:sp>
        <p:nvSpPr>
          <p:cNvPr id="354" name="Google Shape;354;g142ad2f6649_0_129"/>
          <p:cNvSpPr txBox="1"/>
          <p:nvPr/>
        </p:nvSpPr>
        <p:spPr>
          <a:xfrm>
            <a:off x="401515" y="1584375"/>
            <a:ext cx="11388900" cy="2862282"/>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Original data set is sampled randomly to get only 50 data charges of each category. By using </a:t>
            </a:r>
            <a:r>
              <a:rPr lang="en-US" sz="2000" dirty="0" err="1">
                <a:solidFill>
                  <a:srgbClr val="103864"/>
                </a:solidFill>
                <a:latin typeface="Sora"/>
                <a:ea typeface="Sora"/>
                <a:cs typeface="Sora"/>
                <a:sym typeface="Sora"/>
              </a:rPr>
              <a:t>anova</a:t>
            </a:r>
            <a:r>
              <a:rPr lang="en-US" sz="2000" dirty="0">
                <a:solidFill>
                  <a:srgbClr val="103864"/>
                </a:solidFill>
                <a:latin typeface="Sora"/>
                <a:ea typeface="Sora"/>
                <a:cs typeface="Sora"/>
                <a:sym typeface="Sora"/>
              </a:rPr>
              <a:t> table in excel, p-value is obtained. P-value for sampled data is 0.3408.</a:t>
            </a:r>
          </a:p>
          <a:p>
            <a:pPr marL="914400" lvl="1"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H</a:t>
            </a:r>
            <a:r>
              <a:rPr lang="en-US" sz="2000" baseline="-25000" dirty="0">
                <a:solidFill>
                  <a:srgbClr val="103864"/>
                </a:solidFill>
                <a:latin typeface="Sora"/>
                <a:ea typeface="Sora"/>
                <a:cs typeface="Sora"/>
                <a:sym typeface="Sora"/>
              </a:rPr>
              <a:t>0</a:t>
            </a:r>
            <a:r>
              <a:rPr lang="en-US" sz="2000" dirty="0">
                <a:solidFill>
                  <a:srgbClr val="103864"/>
                </a:solidFill>
                <a:latin typeface="Sora"/>
                <a:ea typeface="Sora"/>
                <a:cs typeface="Sora"/>
                <a:sym typeface="Sora"/>
              </a:rPr>
              <a:t> : ρ</a:t>
            </a:r>
            <a:r>
              <a:rPr lang="en-US" sz="2000" baseline="-25000" dirty="0">
                <a:solidFill>
                  <a:srgbClr val="103864"/>
                </a:solidFill>
                <a:latin typeface="Sora"/>
                <a:ea typeface="Sora"/>
                <a:cs typeface="Sora"/>
                <a:sym typeface="Sora"/>
              </a:rPr>
              <a:t>1</a:t>
            </a:r>
            <a:r>
              <a:rPr lang="en-US" sz="2000" dirty="0">
                <a:solidFill>
                  <a:srgbClr val="103864"/>
                </a:solidFill>
                <a:latin typeface="Sora"/>
                <a:ea typeface="Sora"/>
                <a:cs typeface="Sora"/>
                <a:sym typeface="Sora"/>
              </a:rPr>
              <a:t> = ρ</a:t>
            </a:r>
            <a:r>
              <a:rPr lang="en-US" sz="2000" baseline="-25000" dirty="0">
                <a:solidFill>
                  <a:srgbClr val="103864"/>
                </a:solidFill>
                <a:latin typeface="Sora"/>
                <a:ea typeface="Sora"/>
                <a:cs typeface="Sora"/>
                <a:sym typeface="Sora"/>
              </a:rPr>
              <a:t>2 </a:t>
            </a:r>
            <a:r>
              <a:rPr lang="en-US" sz="2000" dirty="0">
                <a:solidFill>
                  <a:srgbClr val="103864"/>
                </a:solidFill>
                <a:latin typeface="Sora"/>
                <a:ea typeface="Sora"/>
                <a:cs typeface="Sora"/>
                <a:sym typeface="Sora"/>
              </a:rPr>
              <a:t>Male BMI are similar to female BMI</a:t>
            </a:r>
          </a:p>
          <a:p>
            <a:pPr marL="914400" lvl="1"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H</a:t>
            </a:r>
            <a:r>
              <a:rPr lang="en-US" sz="2000" baseline="-25000" dirty="0">
                <a:solidFill>
                  <a:srgbClr val="103864"/>
                </a:solidFill>
                <a:latin typeface="Sora"/>
                <a:ea typeface="Sora"/>
                <a:cs typeface="Sora"/>
                <a:sym typeface="Sora"/>
              </a:rPr>
              <a:t>a</a:t>
            </a:r>
            <a:r>
              <a:rPr lang="en-US" sz="2000" dirty="0">
                <a:solidFill>
                  <a:srgbClr val="103864"/>
                </a:solidFill>
                <a:latin typeface="Sora"/>
                <a:ea typeface="Sora"/>
                <a:cs typeface="Sora"/>
                <a:sym typeface="Sora"/>
              </a:rPr>
              <a:t> : </a:t>
            </a:r>
            <a:r>
              <a:rPr lang="el-GR" sz="2000" dirty="0">
                <a:solidFill>
                  <a:srgbClr val="103864"/>
                </a:solidFill>
                <a:latin typeface="Sora"/>
                <a:ea typeface="Sora"/>
                <a:cs typeface="Sora"/>
                <a:sym typeface="Sora"/>
              </a:rPr>
              <a:t>ρ</a:t>
            </a:r>
            <a:r>
              <a:rPr lang="el-GR" sz="2000" baseline="-25000" dirty="0">
                <a:solidFill>
                  <a:srgbClr val="103864"/>
                </a:solidFill>
                <a:latin typeface="Sora"/>
                <a:ea typeface="Sora"/>
                <a:cs typeface="Sora"/>
                <a:sym typeface="Sora"/>
              </a:rPr>
              <a:t>1</a:t>
            </a:r>
            <a:r>
              <a:rPr lang="el-GR" sz="2000" dirty="0">
                <a:solidFill>
                  <a:srgbClr val="103864"/>
                </a:solidFill>
                <a:latin typeface="Sora"/>
                <a:ea typeface="Sora"/>
                <a:cs typeface="Sora"/>
                <a:sym typeface="Sora"/>
              </a:rPr>
              <a:t> ≠ ρ</a:t>
            </a:r>
            <a:r>
              <a:rPr lang="el-GR" sz="2000" baseline="-25000" dirty="0">
                <a:solidFill>
                  <a:srgbClr val="103864"/>
                </a:solidFill>
                <a:latin typeface="Sora"/>
                <a:ea typeface="Sora"/>
                <a:cs typeface="Sora"/>
                <a:sym typeface="Sora"/>
              </a:rPr>
              <a:t>2</a:t>
            </a:r>
            <a:r>
              <a:rPr lang="en-US" sz="2000" baseline="-25000" dirty="0">
                <a:solidFill>
                  <a:srgbClr val="103864"/>
                </a:solidFill>
                <a:latin typeface="Sora"/>
                <a:ea typeface="Sora"/>
                <a:cs typeface="Sora"/>
                <a:sym typeface="Sora"/>
              </a:rPr>
              <a:t>  </a:t>
            </a:r>
            <a:r>
              <a:rPr lang="en-US" sz="2000" dirty="0">
                <a:solidFill>
                  <a:srgbClr val="103864"/>
                </a:solidFill>
                <a:latin typeface="Sora"/>
                <a:ea typeface="Sora"/>
                <a:cs typeface="Sora"/>
                <a:sym typeface="Sora"/>
              </a:rPr>
              <a:t>Male BMI are different to female BMI</a:t>
            </a:r>
          </a:p>
          <a:p>
            <a:pPr marL="101600" lvl="0" algn="l" rtl="0">
              <a:spcBef>
                <a:spcPts val="0"/>
              </a:spcBef>
              <a:spcAft>
                <a:spcPts val="0"/>
              </a:spcAft>
              <a:buClr>
                <a:srgbClr val="103864"/>
              </a:buClr>
              <a:buSzPts val="2000"/>
            </a:pPr>
            <a:endParaRPr sz="2000" dirty="0">
              <a:solidFill>
                <a:srgbClr val="103864"/>
              </a:solidFill>
              <a:latin typeface="Sora"/>
              <a:ea typeface="Sora"/>
              <a:cs typeface="Sora"/>
              <a:sym typeface="Sora"/>
            </a:endParaRPr>
          </a:p>
          <a:p>
            <a:pPr marL="914400" lvl="1" indent="-355600">
              <a:buClr>
                <a:srgbClr val="103864"/>
              </a:buClr>
              <a:buSzPts val="2000"/>
              <a:buFont typeface="Sora"/>
              <a:buChar char="○"/>
            </a:pPr>
            <a:r>
              <a:rPr lang="en-US" sz="2000" dirty="0">
                <a:solidFill>
                  <a:srgbClr val="103864"/>
                </a:solidFill>
                <a:latin typeface="Sora"/>
                <a:ea typeface="Sora"/>
                <a:cs typeface="Sora"/>
                <a:sym typeface="Sora"/>
              </a:rPr>
              <a:t>p-value for these data is 0.3408 so do not reject H</a:t>
            </a:r>
            <a:r>
              <a:rPr lang="en-US" sz="2000" baseline="-25000" dirty="0">
                <a:solidFill>
                  <a:srgbClr val="103864"/>
                </a:solidFill>
                <a:latin typeface="Sora"/>
                <a:ea typeface="Sora"/>
                <a:cs typeface="Sora"/>
                <a:sym typeface="Sora"/>
              </a:rPr>
              <a:t>0 </a:t>
            </a:r>
            <a:r>
              <a:rPr lang="en-US" sz="2000" dirty="0">
                <a:solidFill>
                  <a:srgbClr val="103864"/>
                </a:solidFill>
                <a:latin typeface="Sora"/>
                <a:ea typeface="Sora"/>
                <a:cs typeface="Sora"/>
                <a:sym typeface="Sora"/>
              </a:rPr>
              <a:t>in α significance of 5% because p-value is greater than α. There are enough evidence to claim that Male BMI are similar to female BMI</a:t>
            </a:r>
          </a:p>
        </p:txBody>
      </p:sp>
      <p:pic>
        <p:nvPicPr>
          <p:cNvPr id="5" name="Picture 4">
            <a:extLst>
              <a:ext uri="{FF2B5EF4-FFF2-40B4-BE49-F238E27FC236}">
                <a16:creationId xmlns:a16="http://schemas.microsoft.com/office/drawing/2014/main" id="{B78E7BB2-E301-465F-98B4-E98B151AD08B}"/>
              </a:ext>
            </a:extLst>
          </p:cNvPr>
          <p:cNvPicPr>
            <a:picLocks noChangeAspect="1"/>
          </p:cNvPicPr>
          <p:nvPr/>
        </p:nvPicPr>
        <p:blipFill rotWithShape="1">
          <a:blip r:embed="rId3"/>
          <a:srcRect t="44970"/>
          <a:stretch/>
        </p:blipFill>
        <p:spPr>
          <a:xfrm>
            <a:off x="2855743" y="4463637"/>
            <a:ext cx="6724356" cy="2029237"/>
          </a:xfrm>
          <a:prstGeom prst="rect">
            <a:avLst/>
          </a:prstGeom>
        </p:spPr>
      </p:pic>
    </p:spTree>
    <p:extLst>
      <p:ext uri="{BB962C8B-B14F-4D97-AF65-F5344CB8AC3E}">
        <p14:creationId xmlns:p14="http://schemas.microsoft.com/office/powerpoint/2010/main" val="13843516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g142ad2f6649_0_14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Conclusion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g142ad2f6649_0_13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Conclusion</a:t>
            </a:r>
            <a:endParaRPr/>
          </a:p>
        </p:txBody>
      </p:sp>
      <p:sp>
        <p:nvSpPr>
          <p:cNvPr id="378" name="Google Shape;378;g142ad2f6649_0_139"/>
          <p:cNvSpPr txBox="1"/>
          <p:nvPr/>
        </p:nvSpPr>
        <p:spPr>
          <a:xfrm>
            <a:off x="401515" y="1584375"/>
            <a:ext cx="11388900" cy="3170058"/>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 conclusion, based on correlation to charge’s value, smoking habit is the most substantial factor in order to determine charge’s value. However, in non smoker group, age is the most substantial factor to determine charge’s value.</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Smoker’s charges are higher than non smoker’s</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Male BMI are similar to female BMI</a:t>
            </a:r>
          </a:p>
          <a:p>
            <a:pPr marL="457200" lvl="0" indent="-355600" algn="l" rtl="0">
              <a:spcBef>
                <a:spcPts val="0"/>
              </a:spcBef>
              <a:spcAft>
                <a:spcPts val="0"/>
              </a:spcAft>
              <a:buClr>
                <a:srgbClr val="103864"/>
              </a:buClr>
              <a:buSzPts val="2000"/>
              <a:buFont typeface="Sora"/>
              <a:buChar char="•"/>
            </a:pPr>
            <a:endParaRPr sz="2000" dirty="0">
              <a:solidFill>
                <a:srgbClr val="103864"/>
              </a:solidFill>
              <a:latin typeface="Sora"/>
              <a:ea typeface="Sora"/>
              <a:cs typeface="Sora"/>
              <a:sym typeface="Sora"/>
            </a:endParaRPr>
          </a:p>
          <a:p>
            <a:pPr marL="457200" lvl="0" indent="0" algn="l" rtl="0">
              <a:spcBef>
                <a:spcPts val="0"/>
              </a:spcBef>
              <a:spcAft>
                <a:spcPts val="0"/>
              </a:spcAft>
              <a:buNone/>
            </a:pPr>
            <a:endParaRPr sz="2000" b="1"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sz="2000" b="1" dirty="0">
              <a:solidFill>
                <a:srgbClr val="103864"/>
              </a:solidFill>
              <a:latin typeface="Sora"/>
              <a:ea typeface="Sora"/>
              <a:cs typeface="Sora"/>
              <a:sym typeface="Sora"/>
            </a:endParaRPr>
          </a:p>
          <a:p>
            <a:pPr marL="457200" lvl="0" indent="0" algn="l" rtl="0">
              <a:spcBef>
                <a:spcPts val="0"/>
              </a:spcBef>
              <a:spcAft>
                <a:spcPts val="0"/>
              </a:spcAft>
              <a:buNone/>
            </a:pPr>
            <a:endParaRPr sz="2000" b="1"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sz="2000" b="1" dirty="0">
              <a:solidFill>
                <a:srgbClr val="103864"/>
              </a:solidFill>
              <a:latin typeface="Sora"/>
              <a:ea typeface="Sora"/>
              <a:cs typeface="Sora"/>
              <a:sym typeface="Sora"/>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g1451da43991_0_41"/>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Notes</a:t>
            </a:r>
            <a:endParaRPr/>
          </a:p>
        </p:txBody>
      </p:sp>
      <p:sp>
        <p:nvSpPr>
          <p:cNvPr id="384" name="Google Shape;384;g1451da43991_0_41"/>
          <p:cNvSpPr txBox="1"/>
          <p:nvPr/>
        </p:nvSpPr>
        <p:spPr>
          <a:xfrm>
            <a:off x="401515" y="1584375"/>
            <a:ext cx="11388900" cy="1631700"/>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Need more time to finalize it </a:t>
            </a:r>
            <a:endParaRPr sz="2000" dirty="0">
              <a:solidFill>
                <a:srgbClr val="103864"/>
              </a:solidFill>
              <a:latin typeface="Sora"/>
              <a:ea typeface="Sora"/>
              <a:cs typeface="Sora"/>
              <a:sym typeface="Sora"/>
            </a:endParaRPr>
          </a:p>
          <a:p>
            <a:pPr marL="457200" lvl="0" indent="0" algn="l" rtl="0">
              <a:spcBef>
                <a:spcPts val="0"/>
              </a:spcBef>
              <a:spcAft>
                <a:spcPts val="0"/>
              </a:spcAft>
              <a:buNone/>
            </a:pPr>
            <a:endParaRPr sz="2000" b="1"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sz="2000" b="1" dirty="0">
              <a:solidFill>
                <a:srgbClr val="103864"/>
              </a:solidFill>
              <a:latin typeface="Sora"/>
              <a:ea typeface="Sora"/>
              <a:cs typeface="Sora"/>
              <a:sym typeface="Sora"/>
            </a:endParaRPr>
          </a:p>
          <a:p>
            <a:pPr marL="457200" lvl="0" indent="0" algn="l" rtl="0">
              <a:spcBef>
                <a:spcPts val="0"/>
              </a:spcBef>
              <a:spcAft>
                <a:spcPts val="0"/>
              </a:spcAft>
              <a:buNone/>
            </a:pPr>
            <a:endParaRPr sz="2000" b="1"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sz="2000" b="1" dirty="0">
              <a:solidFill>
                <a:srgbClr val="103864"/>
              </a:solidFill>
              <a:latin typeface="Sora"/>
              <a:ea typeface="Sora"/>
              <a:cs typeface="Sora"/>
              <a:sym typeface="Sora"/>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2"/>
          <p:cNvSpPr txBox="1">
            <a:spLocks noGrp="1"/>
          </p:cNvSpPr>
          <p:nvPr>
            <p:ph type="title"/>
          </p:nvPr>
        </p:nvSpPr>
        <p:spPr>
          <a:xfrm>
            <a:off x="388943" y="365125"/>
            <a:ext cx="1150998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Reference</a:t>
            </a:r>
            <a:endParaRPr/>
          </a:p>
        </p:txBody>
      </p:sp>
      <p:sp>
        <p:nvSpPr>
          <p:cNvPr id="390" name="Google Shape;390;p2"/>
          <p:cNvSpPr txBox="1"/>
          <p:nvPr/>
        </p:nvSpPr>
        <p:spPr>
          <a:xfrm>
            <a:off x="401515" y="1584375"/>
            <a:ext cx="11388900" cy="3077725"/>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Arial"/>
              <a:buChar char="•"/>
            </a:pPr>
            <a:r>
              <a:rPr lang="en-US" sz="2000" dirty="0">
                <a:solidFill>
                  <a:srgbClr val="103864"/>
                </a:solidFill>
                <a:latin typeface="Sora"/>
                <a:ea typeface="Sora"/>
                <a:cs typeface="Sora"/>
                <a:sym typeface="Sora"/>
                <a:hlinkClick r:id="rId3"/>
              </a:rPr>
              <a:t>Tableau. 2022. https://drive.google.com/file/d/1bg8sYJR4Ko03os9KHgd-rR8yiWEP6gpQ/preview</a:t>
            </a:r>
            <a:endParaRPr lang="en-US"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Arial"/>
              <a:buChar char="•"/>
            </a:pPr>
            <a:endParaRPr lang="en-US"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Arial"/>
              <a:buChar char="•"/>
            </a:pPr>
            <a:r>
              <a:rPr lang="en-US" sz="2000" dirty="0">
                <a:solidFill>
                  <a:srgbClr val="103864"/>
                </a:solidFill>
                <a:latin typeface="Sora"/>
                <a:ea typeface="Sora"/>
                <a:cs typeface="Sora"/>
                <a:sym typeface="Sora"/>
              </a:rPr>
              <a:t>Bray G.A. 2004. Classification and Evaluation of the Overweight Patient. New York.</a:t>
            </a:r>
          </a:p>
          <a:p>
            <a:pPr marL="285750" marR="0" lvl="0" indent="-285750" algn="l" rtl="0">
              <a:lnSpc>
                <a:spcPct val="100000"/>
              </a:lnSpc>
              <a:spcBef>
                <a:spcPts val="0"/>
              </a:spcBef>
              <a:spcAft>
                <a:spcPts val="0"/>
              </a:spcAft>
              <a:buClr>
                <a:srgbClr val="103864"/>
              </a:buClr>
              <a:buSzPts val="2000"/>
              <a:buFont typeface="Arial"/>
              <a:buChar char="•"/>
            </a:pPr>
            <a:r>
              <a:rPr lang="en-US" sz="2000" dirty="0">
                <a:solidFill>
                  <a:srgbClr val="103864"/>
                </a:solidFill>
                <a:latin typeface="Sora"/>
                <a:ea typeface="Sora"/>
                <a:cs typeface="Sora"/>
                <a:sym typeface="Sora"/>
              </a:rPr>
              <a:t>Marcel Dekker</a:t>
            </a:r>
          </a:p>
          <a:p>
            <a:pPr marL="285750" marR="0" lvl="0" indent="-285750" algn="l" rtl="0">
              <a:lnSpc>
                <a:spcPct val="100000"/>
              </a:lnSpc>
              <a:spcBef>
                <a:spcPts val="0"/>
              </a:spcBef>
              <a:spcAft>
                <a:spcPts val="0"/>
              </a:spcAft>
              <a:buClr>
                <a:srgbClr val="103864"/>
              </a:buClr>
              <a:buSzPts val="2000"/>
              <a:buFont typeface="Arial"/>
              <a:buChar char="•"/>
            </a:pPr>
            <a:endParaRPr lang="en-US"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Arial"/>
              <a:buChar char="•"/>
            </a:pPr>
            <a:r>
              <a:rPr lang="en-US" sz="2000" dirty="0">
                <a:solidFill>
                  <a:srgbClr val="103864"/>
                </a:solidFill>
                <a:latin typeface="Sora"/>
                <a:ea typeface="Sora"/>
                <a:cs typeface="Sora"/>
                <a:sym typeface="Sora"/>
              </a:rPr>
              <a:t>Insurance information institute. 2022. https://www.iii.org/article/what-determines-price-my-auto-insurance-policy</a:t>
            </a:r>
          </a:p>
          <a:p>
            <a:pPr marL="285750" marR="0" lvl="0" indent="-285750" algn="l" rtl="0">
              <a:lnSpc>
                <a:spcPct val="100000"/>
              </a:lnSpc>
              <a:spcBef>
                <a:spcPts val="0"/>
              </a:spcBef>
              <a:spcAft>
                <a:spcPts val="0"/>
              </a:spcAft>
              <a:buClr>
                <a:srgbClr val="103864"/>
              </a:buClr>
              <a:buSzPts val="2000"/>
              <a:buFont typeface="Arial"/>
              <a:buChar char="•"/>
            </a:pPr>
            <a:endParaRPr lang="en-US"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Arial"/>
              <a:buChar char="•"/>
            </a:pPr>
            <a:endParaRPr sz="1400" b="0" i="0" u="none" strike="noStrike" cap="none" dirty="0">
              <a:solidFill>
                <a:srgbClr val="000000"/>
              </a:solidFill>
              <a:latin typeface="Sora"/>
              <a:ea typeface="Sora"/>
              <a:cs typeface="Sora"/>
              <a:sym typeface="Sor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Introduction</a:t>
            </a:r>
            <a:endParaRPr/>
          </a:p>
        </p:txBody>
      </p:sp>
      <p:sp>
        <p:nvSpPr>
          <p:cNvPr id="210" name="Google Shape;210;p3"/>
          <p:cNvSpPr txBox="1"/>
          <p:nvPr/>
        </p:nvSpPr>
        <p:spPr>
          <a:xfrm>
            <a:off x="401515" y="1584375"/>
            <a:ext cx="11388900" cy="2862282"/>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A motivating background to do this project</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Health insurance is substantial in order to protect user from unexpected, high medical costs. Moreover, good insurance companies need to be well-calculated to work effectively as well as continuously. Health insurance users need to pay for charges regularly (</a:t>
            </a:r>
            <a:r>
              <a:rPr lang="en-US" sz="2000" dirty="0" err="1">
                <a:solidFill>
                  <a:srgbClr val="103864"/>
                </a:solidFill>
                <a:latin typeface="Sora"/>
                <a:ea typeface="Sora"/>
                <a:cs typeface="Sora"/>
                <a:sym typeface="Sora"/>
              </a:rPr>
              <a:t>premi</a:t>
            </a:r>
            <a:r>
              <a:rPr lang="en-US" sz="2000" dirty="0">
                <a:solidFill>
                  <a:srgbClr val="103864"/>
                </a:solidFill>
                <a:latin typeface="Sora"/>
                <a:ea typeface="Sora"/>
                <a:cs typeface="Sora"/>
                <a:sym typeface="Sora"/>
              </a:rPr>
              <a:t>) to the insurance company where some requirements of user need to be checked. The value of charges is various for each users because there are many factors that influence the user value. Some of those decision factors are age, gender, region, smoking habit and body mass index. Through this project, variables and their properties that affect user charge value can be analyzed.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Dataset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Dataset</a:t>
            </a:r>
            <a:endParaRPr/>
          </a:p>
        </p:txBody>
      </p:sp>
      <p:sp>
        <p:nvSpPr>
          <p:cNvPr id="222" name="Google Shape;222;g142ad2f6649_0_79"/>
          <p:cNvSpPr txBox="1"/>
          <p:nvPr/>
        </p:nvSpPr>
        <p:spPr>
          <a:xfrm>
            <a:off x="401515" y="1584375"/>
            <a:ext cx="11388900" cy="3170058"/>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 this dataset there are 1338 user profile used which contain age, gender, body mass index, number of children, smoking habit, region, and charges value. The details are:</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Age from 18 to 64</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Gender: male or female</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Body mass index (BMI) from 15.96 to 53.13</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Number of borne child from 0 to 5</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Smoking habit : smoker or non-smoker</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Region: northeast, northwest, southeast, and southwest</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Charges value from 1121.8739 to 63770.42801</a:t>
            </a:r>
          </a:p>
          <a:p>
            <a:pPr marL="285750" marR="0" lvl="0" indent="-285750" algn="l" rtl="0">
              <a:lnSpc>
                <a:spcPct val="100000"/>
              </a:lnSpc>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142ad2f6649_0_4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Descriptive Statistics Analysis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g142ad2f6649_0_8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Mean of Age</a:t>
            </a:r>
            <a:endParaRPr/>
          </a:p>
        </p:txBody>
      </p:sp>
      <p:sp>
        <p:nvSpPr>
          <p:cNvPr id="234" name="Google Shape;234;g142ad2f6649_0_84"/>
          <p:cNvSpPr txBox="1"/>
          <p:nvPr/>
        </p:nvSpPr>
        <p:spPr>
          <a:xfrm>
            <a:off x="401515" y="1584375"/>
            <a:ext cx="11388900" cy="3170058"/>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By using original dataset, Mean of age from dataset is 39.21. This  value shows average users of health insurance are in productive age.</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Moreover, by using sorted smokers and non-smokers data, mean of age of smoker  is 38.51 while 39.39 for non-smokers.</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Interestingly, data proportion of smokers is small only about  20.48% of users while non smokers 79.52%</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142ad2f6649_0_8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Mean of Charges </a:t>
            </a:r>
            <a:endParaRPr/>
          </a:p>
        </p:txBody>
      </p:sp>
      <p:sp>
        <p:nvSpPr>
          <p:cNvPr id="240" name="Google Shape;240;g142ad2f6649_0_89"/>
          <p:cNvSpPr txBox="1"/>
          <p:nvPr/>
        </p:nvSpPr>
        <p:spPr>
          <a:xfrm>
            <a:off x="401515" y="1584375"/>
            <a:ext cx="11388900" cy="4093388"/>
          </a:xfrm>
          <a:prstGeom prst="rect">
            <a:avLst/>
          </a:prstGeom>
          <a:noFill/>
          <a:ln>
            <a:noFill/>
          </a:ln>
        </p:spPr>
        <p:txBody>
          <a:bodyPr spcFirstLastPara="1" wrap="square" lIns="91425" tIns="45700" rIns="91425" bIns="45700" anchor="t" anchorCtr="0">
            <a:spAutoFit/>
          </a:bodyPr>
          <a:lstStyle/>
          <a:p>
            <a:pPr marL="457200" indent="-355600">
              <a:buClr>
                <a:srgbClr val="103864"/>
              </a:buClr>
              <a:buSzPts val="2000"/>
              <a:buFont typeface="Sora"/>
              <a:buChar char="•"/>
            </a:pPr>
            <a:r>
              <a:rPr lang="en-US" sz="2000" dirty="0">
                <a:solidFill>
                  <a:srgbClr val="103864"/>
                </a:solidFill>
                <a:latin typeface="Sora"/>
                <a:ea typeface="Sora"/>
                <a:cs typeface="Sora"/>
                <a:sym typeface="Sora"/>
              </a:rPr>
              <a:t>By using original dataset, Mean of charges from dataset is 13270.422.This  value shows average users charges of health insurance is quite high.</a:t>
            </a: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indent="-355600">
              <a:buClr>
                <a:srgbClr val="103864"/>
              </a:buClr>
              <a:buSzPts val="2000"/>
              <a:buFont typeface="Sora"/>
              <a:buChar char="•"/>
            </a:pPr>
            <a:r>
              <a:rPr lang="en-US" sz="2000" dirty="0">
                <a:solidFill>
                  <a:srgbClr val="103864"/>
                </a:solidFill>
                <a:latin typeface="Sora"/>
                <a:ea typeface="Sora"/>
                <a:cs typeface="Sora"/>
                <a:sym typeface="Sora"/>
              </a:rPr>
              <a:t>Moreover, by using sorted smokers and non-smokers data, mean of charges of smoker is 32050.23 while 8434.27 for non-smokers. Pertaining to the calculation mean of the data charges of smokers is about four times higher than non-smokers one. While the difference is huge, it can be assumed that smoking habit gives quite big impact to the user value or value of charges.</a:t>
            </a:r>
          </a:p>
          <a:p>
            <a:pPr marL="457200" indent="-355600">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However, variance of the data charge of smokers is 133207311.2 while for non-smokers is 35925420.5. these calculation highlight variance of the data charges of smokers and non-smokers are different </a:t>
            </a:r>
            <a:r>
              <a:rPr lang="en-US" sz="2000">
                <a:solidFill>
                  <a:srgbClr val="103864"/>
                </a:solidFill>
                <a:latin typeface="Sora"/>
                <a:ea typeface="Sora"/>
                <a:cs typeface="Sora"/>
                <a:sym typeface="Sora"/>
              </a:rPr>
              <a:t>where smokers </a:t>
            </a:r>
            <a:r>
              <a:rPr lang="en-US" sz="2000" dirty="0">
                <a:solidFill>
                  <a:srgbClr val="103864"/>
                </a:solidFill>
                <a:latin typeface="Sora"/>
                <a:ea typeface="Sora"/>
                <a:cs typeface="Sora"/>
                <a:sym typeface="Sora"/>
              </a:rPr>
              <a:t>data charges are more variable from mean of charges</a:t>
            </a:r>
          </a:p>
        </p:txBody>
      </p:sp>
    </p:spTree>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404</TotalTime>
  <Words>2401</Words>
  <Application>Microsoft Office PowerPoint</Application>
  <PresentationFormat>Widescreen</PresentationFormat>
  <Paragraphs>288</Paragraphs>
  <Slides>38</Slides>
  <Notes>36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38</vt:i4>
      </vt:variant>
    </vt:vector>
  </HeadingPairs>
  <TitlesOfParts>
    <vt:vector size="47" baseType="lpstr">
      <vt:lpstr>Montserrat Light</vt:lpstr>
      <vt:lpstr>Arial</vt:lpstr>
      <vt:lpstr>Calibri</vt:lpstr>
      <vt:lpstr>Roboto Mono Medium</vt:lpstr>
      <vt:lpstr>Sora</vt:lpstr>
      <vt:lpstr>Roboto Mono Light</vt:lpstr>
      <vt:lpstr>Roboto Mono</vt:lpstr>
      <vt:lpstr>1_Office Theme</vt:lpstr>
      <vt:lpstr>Office Theme</vt:lpstr>
      <vt:lpstr>PowerPoint Presentation</vt:lpstr>
      <vt:lpstr>Outline</vt:lpstr>
      <vt:lpstr>Introduction</vt:lpstr>
      <vt:lpstr>Introduction</vt:lpstr>
      <vt:lpstr>Dataset</vt:lpstr>
      <vt:lpstr>Dataset</vt:lpstr>
      <vt:lpstr>Descriptive Statistics Analysis</vt:lpstr>
      <vt:lpstr>Mean of Age</vt:lpstr>
      <vt:lpstr>Mean of Charges </vt:lpstr>
      <vt:lpstr>Mean of BMI</vt:lpstr>
      <vt:lpstr>Mean age of women and men who smoke</vt:lpstr>
      <vt:lpstr>Categorical Variables Analysis</vt:lpstr>
      <vt:lpstr>Charges value women and men </vt:lpstr>
      <vt:lpstr>Proportion of smokers and non smokers</vt:lpstr>
      <vt:lpstr>Proportion of charges in each region</vt:lpstr>
      <vt:lpstr>Proportion of region</vt:lpstr>
      <vt:lpstr>Proportion of female and male smokers</vt:lpstr>
      <vt:lpstr>Charge data distribution for each region</vt:lpstr>
      <vt:lpstr>Charge data distribution for each region</vt:lpstr>
      <vt:lpstr>Continuous Variables Analysis</vt:lpstr>
      <vt:lpstr>Proportion of charges according to BMI</vt:lpstr>
      <vt:lpstr>BMI vs Smokers</vt:lpstr>
      <vt:lpstr>Probability of someone has high charges given he’s a smoker</vt:lpstr>
      <vt:lpstr>Variables Correlation</vt:lpstr>
      <vt:lpstr>Correlation </vt:lpstr>
      <vt:lpstr>PowerPoint Presentation</vt:lpstr>
      <vt:lpstr>PowerPoint Presentation</vt:lpstr>
      <vt:lpstr>PowerPoint Presentation</vt:lpstr>
      <vt:lpstr>PowerPoint Presentation</vt:lpstr>
      <vt:lpstr>PowerPoint Presentation</vt:lpstr>
      <vt:lpstr>Hypothesis Testing</vt:lpstr>
      <vt:lpstr>Smoker’s charges are higher than non smoker’s</vt:lpstr>
      <vt:lpstr>BMI&gt;25’s charges are higher than BMI&lt;25’s</vt:lpstr>
      <vt:lpstr>Male BMI are similar to female BMI</vt:lpstr>
      <vt:lpstr>Conclusion</vt:lpstr>
      <vt:lpstr>Conclusion</vt:lpstr>
      <vt:lpstr>Notes</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RIDO TRI PUTRA</dc:creator>
  <cp:lastModifiedBy>Syafni Khairiyah</cp:lastModifiedBy>
  <cp:revision>4</cp:revision>
  <dcterms:created xsi:type="dcterms:W3CDTF">2022-06-30T03:08:43Z</dcterms:created>
  <dcterms:modified xsi:type="dcterms:W3CDTF">2022-10-07T22:36:14Z</dcterms:modified>
</cp:coreProperties>
</file>